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3"/>
    <p:sldMasterId id="2147483649" r:id="rId4"/>
  </p:sldMasterIdLst>
  <p:notesMasterIdLst>
    <p:notesMasterId r:id="rId21"/>
  </p:notesMasterIdLst>
  <p:handoutMasterIdLst>
    <p:handoutMasterId r:id="rId22"/>
  </p:handoutMasterIdLst>
  <p:sldIdLst>
    <p:sldId id="256" r:id="rId5"/>
    <p:sldId id="327" r:id="rId6"/>
    <p:sldId id="301" r:id="rId7"/>
    <p:sldId id="302" r:id="rId8"/>
    <p:sldId id="303" r:id="rId9"/>
    <p:sldId id="304" r:id="rId10"/>
    <p:sldId id="337" r:id="rId11"/>
    <p:sldId id="338" r:id="rId12"/>
    <p:sldId id="339" r:id="rId13"/>
    <p:sldId id="342" r:id="rId14"/>
    <p:sldId id="343" r:id="rId15"/>
    <p:sldId id="345" r:id="rId16"/>
    <p:sldId id="305" r:id="rId17"/>
    <p:sldId id="344" r:id="rId18"/>
    <p:sldId id="309" r:id="rId19"/>
    <p:sldId id="263" r:id="rId20"/>
  </p:sldIdLst>
  <p:sldSz cx="9906000" cy="6858000" type="A4"/>
  <p:notesSz cx="7086600" cy="10221913"/>
  <p:defaultTextStyle>
    <a:defPPr>
      <a:defRPr lang="en-GB"/>
    </a:defPPr>
    <a:lvl1pPr algn="l" defTabSz="449263" rtl="0" eaLnBrk="0" fontAlgn="base" hangingPunct="0"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bg1"/>
        </a:solidFill>
        <a:latin typeface="Arial" charset="0"/>
        <a:ea typeface="Arial Unicode MS" pitchFamily="34" charset="-128"/>
        <a:cs typeface="Arial Unicode MS" pitchFamily="34" charset="-128"/>
      </a:defRPr>
    </a:lvl1pPr>
    <a:lvl2pPr marL="457200" algn="l" defTabSz="449263" rtl="0" eaLnBrk="0" fontAlgn="base" hangingPunct="0"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bg1"/>
        </a:solidFill>
        <a:latin typeface="Arial" charset="0"/>
        <a:ea typeface="Arial Unicode MS" pitchFamily="34" charset="-128"/>
        <a:cs typeface="Arial Unicode MS" pitchFamily="34" charset="-128"/>
      </a:defRPr>
    </a:lvl2pPr>
    <a:lvl3pPr marL="914400" algn="l" defTabSz="449263" rtl="0" eaLnBrk="0" fontAlgn="base" hangingPunct="0"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bg1"/>
        </a:solidFill>
        <a:latin typeface="Arial" charset="0"/>
        <a:ea typeface="Arial Unicode MS" pitchFamily="34" charset="-128"/>
        <a:cs typeface="Arial Unicode MS" pitchFamily="34" charset="-128"/>
      </a:defRPr>
    </a:lvl3pPr>
    <a:lvl4pPr marL="1371600" algn="l" defTabSz="449263" rtl="0" eaLnBrk="0" fontAlgn="base" hangingPunct="0"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bg1"/>
        </a:solidFill>
        <a:latin typeface="Arial" charset="0"/>
        <a:ea typeface="Arial Unicode MS" pitchFamily="34" charset="-128"/>
        <a:cs typeface="Arial Unicode MS" pitchFamily="34" charset="-128"/>
      </a:defRPr>
    </a:lvl4pPr>
    <a:lvl5pPr marL="1828800" algn="l" defTabSz="449263" rtl="0" eaLnBrk="0" fontAlgn="base" hangingPunct="0"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bg1"/>
        </a:solidFill>
        <a:latin typeface="Arial" charset="0"/>
        <a:ea typeface="Arial Unicode MS" pitchFamily="34" charset="-128"/>
        <a:cs typeface="Arial Unicode MS" pitchFamily="34" charset="-128"/>
      </a:defRPr>
    </a:lvl5pPr>
    <a:lvl6pPr marL="2286000" algn="l" defTabSz="914400" rtl="0" eaLnBrk="1" latinLnBrk="0" hangingPunct="1">
      <a:defRPr kern="1200">
        <a:solidFill>
          <a:schemeClr val="bg1"/>
        </a:solidFill>
        <a:latin typeface="Arial" charset="0"/>
        <a:ea typeface="Arial Unicode MS" pitchFamily="34" charset="-128"/>
        <a:cs typeface="Arial Unicode MS" pitchFamily="34" charset="-128"/>
      </a:defRPr>
    </a:lvl6pPr>
    <a:lvl7pPr marL="2743200" algn="l" defTabSz="914400" rtl="0" eaLnBrk="1" latinLnBrk="0" hangingPunct="1">
      <a:defRPr kern="1200">
        <a:solidFill>
          <a:schemeClr val="bg1"/>
        </a:solidFill>
        <a:latin typeface="Arial" charset="0"/>
        <a:ea typeface="Arial Unicode MS" pitchFamily="34" charset="-128"/>
        <a:cs typeface="Arial Unicode MS" pitchFamily="34" charset="-128"/>
      </a:defRPr>
    </a:lvl7pPr>
    <a:lvl8pPr marL="3200400" algn="l" defTabSz="914400" rtl="0" eaLnBrk="1" latinLnBrk="0" hangingPunct="1">
      <a:defRPr kern="1200">
        <a:solidFill>
          <a:schemeClr val="bg1"/>
        </a:solidFill>
        <a:latin typeface="Arial" charset="0"/>
        <a:ea typeface="Arial Unicode MS" pitchFamily="34" charset="-128"/>
        <a:cs typeface="Arial Unicode MS" pitchFamily="34" charset="-128"/>
      </a:defRPr>
    </a:lvl8pPr>
    <a:lvl9pPr marL="3657600" algn="l" defTabSz="914400" rtl="0" eaLnBrk="1" latinLnBrk="0" hangingPunct="1">
      <a:defRPr kern="1200">
        <a:solidFill>
          <a:schemeClr val="bg1"/>
        </a:solidFill>
        <a:latin typeface="Arial" charset="0"/>
        <a:ea typeface="Arial Unicode MS" pitchFamily="34" charset="-128"/>
        <a:cs typeface="Arial Unicode MS" pitchFamily="34" charset="-128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12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0">
          <p15:clr>
            <a:srgbClr val="A4A3A4"/>
          </p15:clr>
        </p15:guide>
        <p15:guide id="2" pos="2232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363" autoAdjust="0"/>
    <p:restoredTop sz="97193" autoAdjust="0"/>
  </p:normalViewPr>
  <p:slideViewPr>
    <p:cSldViewPr>
      <p:cViewPr varScale="1">
        <p:scale>
          <a:sx n="99" d="100"/>
          <a:sy n="99" d="100"/>
        </p:scale>
        <p:origin x="184" y="1368"/>
      </p:cViewPr>
      <p:guideLst>
        <p:guide orient="horz" pos="2160"/>
        <p:guide pos="3120"/>
      </p:guideLst>
    </p:cSldViewPr>
  </p:slideViewPr>
  <p:outlineViewPr>
    <p:cViewPr>
      <p:scale>
        <a:sx n="33" d="100"/>
        <a:sy n="33" d="100"/>
      </p:scale>
      <p:origin x="0" y="-1452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22" d="100"/>
        <a:sy n="122" d="100"/>
      </p:scale>
      <p:origin x="0" y="0"/>
    </p:cViewPr>
  </p:sorter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3220"/>
        <p:guide pos="2232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slideMaster" Target="slideMasters/slideMaster1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022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8902" tIns="49451" rIns="98902" bIns="49451" numCol="1" anchor="t" anchorCtr="0" compatLnSpc="1">
            <a:prstTxWarp prst="textNoShape">
              <a:avLst/>
            </a:prstTxWarp>
          </a:bodyPr>
          <a:lstStyle>
            <a:lvl1pPr defTabSz="485775">
              <a:defRPr sz="1300" smtClean="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8739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14788" y="0"/>
            <a:ext cx="307022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8902" tIns="49451" rIns="98902" bIns="49451" numCol="1" anchor="t" anchorCtr="0" compatLnSpc="1">
            <a:prstTxWarp prst="textNoShape">
              <a:avLst/>
            </a:prstTxWarp>
          </a:bodyPr>
          <a:lstStyle>
            <a:lvl1pPr algn="r" defTabSz="485775">
              <a:defRPr sz="1300" smtClean="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8739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09150"/>
            <a:ext cx="307022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8902" tIns="49451" rIns="98902" bIns="49451" numCol="1" anchor="b" anchorCtr="0" compatLnSpc="1">
            <a:prstTxWarp prst="textNoShape">
              <a:avLst/>
            </a:prstTxWarp>
          </a:bodyPr>
          <a:lstStyle>
            <a:lvl1pPr defTabSz="485775">
              <a:defRPr sz="1300" smtClean="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8739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14788" y="9709150"/>
            <a:ext cx="307022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8902" tIns="49451" rIns="98902" bIns="49451" numCol="1" anchor="b" anchorCtr="0" compatLnSpc="1">
            <a:prstTxWarp prst="textNoShape">
              <a:avLst/>
            </a:prstTxWarp>
          </a:bodyPr>
          <a:lstStyle>
            <a:lvl1pPr algn="r" defTabSz="485775">
              <a:defRPr sz="1300" smtClean="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9CBFC2FC-AB15-4A86-A090-42EA9D9D810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51747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AutoShape 1"/>
          <p:cNvSpPr>
            <a:spLocks noChangeArrowheads="1"/>
          </p:cNvSpPr>
          <p:nvPr/>
        </p:nvSpPr>
        <p:spPr bwMode="auto">
          <a:xfrm>
            <a:off x="0" y="0"/>
            <a:ext cx="7086600" cy="10221913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3068638" cy="509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7344" tIns="50619" rIns="97344" bIns="50619" numCol="1" anchor="t" anchorCtr="0" compatLnSpc="1">
            <a:prstTxWarp prst="textNoShape">
              <a:avLst/>
            </a:prstTxWarp>
          </a:bodyPr>
          <a:lstStyle>
            <a:lvl1pPr defTabSz="485775" eaLnBrk="1">
              <a:buSzPct val="45000"/>
              <a:buFont typeface="Wingdings" pitchFamily="2" charset="2"/>
              <a:buNone/>
              <a:tabLst>
                <a:tab pos="782638" algn="l"/>
                <a:tab pos="1565275" algn="l"/>
                <a:tab pos="2349500" algn="l"/>
                <a:tab pos="3132138" algn="l"/>
              </a:tabLst>
              <a:defRPr sz="1300" smtClean="0">
                <a:solidFill>
                  <a:srgbClr val="000000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4014788" y="0"/>
            <a:ext cx="3068637" cy="509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7344" tIns="50619" rIns="97344" bIns="50619" numCol="1" anchor="t" anchorCtr="0" compatLnSpc="1">
            <a:prstTxWarp prst="textNoShape">
              <a:avLst/>
            </a:prstTxWarp>
          </a:bodyPr>
          <a:lstStyle>
            <a:lvl1pPr algn="r" defTabSz="485775" eaLnBrk="1">
              <a:buSzPct val="45000"/>
              <a:buFont typeface="Wingdings" pitchFamily="2" charset="2"/>
              <a:buNone/>
              <a:tabLst>
                <a:tab pos="782638" algn="l"/>
                <a:tab pos="1565275" algn="l"/>
                <a:tab pos="2349500" algn="l"/>
                <a:tab pos="3132138" algn="l"/>
              </a:tabLst>
              <a:defRPr sz="1300" smtClean="0">
                <a:solidFill>
                  <a:srgbClr val="000000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173" name="Rectangle 4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776288" y="766763"/>
            <a:ext cx="5532437" cy="3830637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/>
          </p:nvPr>
        </p:nvSpPr>
        <p:spPr bwMode="auto">
          <a:xfrm>
            <a:off x="708025" y="4856163"/>
            <a:ext cx="5668963" cy="4597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7344" tIns="50619" rIns="97344" bIns="50619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noProof="0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/>
          </p:nvPr>
        </p:nvSpPr>
        <p:spPr bwMode="auto">
          <a:xfrm>
            <a:off x="0" y="9709150"/>
            <a:ext cx="3068638" cy="509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7344" tIns="50619" rIns="97344" bIns="50619" numCol="1" anchor="b" anchorCtr="0" compatLnSpc="1">
            <a:prstTxWarp prst="textNoShape">
              <a:avLst/>
            </a:prstTxWarp>
          </a:bodyPr>
          <a:lstStyle>
            <a:lvl1pPr defTabSz="485775" eaLnBrk="1">
              <a:buSzPct val="45000"/>
              <a:buFont typeface="Wingdings" pitchFamily="2" charset="2"/>
              <a:buNone/>
              <a:tabLst>
                <a:tab pos="782638" algn="l"/>
                <a:tab pos="1565275" algn="l"/>
                <a:tab pos="2349500" algn="l"/>
                <a:tab pos="3132138" algn="l"/>
              </a:tabLst>
              <a:defRPr sz="1300" smtClean="0">
                <a:solidFill>
                  <a:srgbClr val="000000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/>
          </p:nvPr>
        </p:nvSpPr>
        <p:spPr bwMode="auto">
          <a:xfrm>
            <a:off x="4014788" y="9709150"/>
            <a:ext cx="3068637" cy="509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7344" tIns="50619" rIns="97344" bIns="50619" numCol="1" anchor="b" anchorCtr="0" compatLnSpc="1">
            <a:prstTxWarp prst="textNoShape">
              <a:avLst/>
            </a:prstTxWarp>
          </a:bodyPr>
          <a:lstStyle>
            <a:lvl1pPr algn="r" defTabSz="485775" eaLnBrk="1">
              <a:buSzPct val="45000"/>
              <a:buFont typeface="Wingdings" pitchFamily="2" charset="2"/>
              <a:buNone/>
              <a:tabLst>
                <a:tab pos="782638" algn="l"/>
                <a:tab pos="1565275" algn="l"/>
                <a:tab pos="2349500" algn="l"/>
                <a:tab pos="3132138" algn="l"/>
              </a:tabLst>
              <a:defRPr sz="1300" smtClean="0">
                <a:solidFill>
                  <a:srgbClr val="000000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fld id="{705325CD-D4D1-46AB-A07B-76CAD4A15258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832968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1pPr>
    <a:lvl2pPr marL="742950" indent="-28575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2pPr>
    <a:lvl3pPr marL="11430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3pPr>
    <a:lvl4pPr marL="16002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4pPr>
    <a:lvl5pPr marL="20574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defTabSz="485775">
              <a:tabLst>
                <a:tab pos="782638" algn="l"/>
                <a:tab pos="1565275" algn="l"/>
                <a:tab pos="2349500" algn="l"/>
                <a:tab pos="3132138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1pPr>
            <a:lvl2pPr marL="742950" indent="-285750" defTabSz="485775">
              <a:tabLst>
                <a:tab pos="782638" algn="l"/>
                <a:tab pos="1565275" algn="l"/>
                <a:tab pos="2349500" algn="l"/>
                <a:tab pos="3132138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2pPr>
            <a:lvl3pPr marL="1143000" indent="-228600" defTabSz="485775">
              <a:tabLst>
                <a:tab pos="782638" algn="l"/>
                <a:tab pos="1565275" algn="l"/>
                <a:tab pos="2349500" algn="l"/>
                <a:tab pos="3132138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3pPr>
            <a:lvl4pPr marL="1600200" indent="-228600" defTabSz="485775">
              <a:tabLst>
                <a:tab pos="782638" algn="l"/>
                <a:tab pos="1565275" algn="l"/>
                <a:tab pos="2349500" algn="l"/>
                <a:tab pos="3132138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4pPr>
            <a:lvl5pPr marL="2057400" indent="-228600" defTabSz="485775">
              <a:tabLst>
                <a:tab pos="782638" algn="l"/>
                <a:tab pos="1565275" algn="l"/>
                <a:tab pos="2349500" algn="l"/>
                <a:tab pos="3132138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5pPr>
            <a:lvl6pPr marL="2514600" indent="-228600" defTabSz="485775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82638" algn="l"/>
                <a:tab pos="1565275" algn="l"/>
                <a:tab pos="2349500" algn="l"/>
                <a:tab pos="3132138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6pPr>
            <a:lvl7pPr marL="2971800" indent="-228600" defTabSz="485775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82638" algn="l"/>
                <a:tab pos="1565275" algn="l"/>
                <a:tab pos="2349500" algn="l"/>
                <a:tab pos="3132138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7pPr>
            <a:lvl8pPr marL="3429000" indent="-228600" defTabSz="485775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82638" algn="l"/>
                <a:tab pos="1565275" algn="l"/>
                <a:tab pos="2349500" algn="l"/>
                <a:tab pos="3132138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8pPr>
            <a:lvl9pPr marL="3886200" indent="-228600" defTabSz="485775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82638" algn="l"/>
                <a:tab pos="1565275" algn="l"/>
                <a:tab pos="2349500" algn="l"/>
                <a:tab pos="3132138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fld id="{4B24E597-641E-4831-92E7-FE32F3EB8DD0}" type="slidenum">
              <a:rPr lang="en-GB">
                <a:solidFill>
                  <a:srgbClr val="000000"/>
                </a:solidFill>
                <a:latin typeface="Times New Roman" pitchFamily="18" charset="0"/>
              </a:rPr>
              <a:pPr/>
              <a:t>1</a:t>
            </a:fld>
            <a:endParaRPr lang="en-GB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8195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774700" y="766763"/>
            <a:ext cx="5537200" cy="3833812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196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708025" y="4856163"/>
            <a:ext cx="5670550" cy="4598987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8902" tIns="49451" rIns="98902" bIns="49451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2B0DD86B-C7DD-5649-8371-1018D47A8B21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1903928-D966-0648-865D-A769B0A09CED}" type="slidenum">
              <a:rPr lang="en-GB" altLang="en-US"/>
              <a:pPr/>
              <a:t>3</a:t>
            </a:fld>
            <a:endParaRPr lang="en-GB" altLang="en-US"/>
          </a:p>
        </p:txBody>
      </p:sp>
      <p:sp>
        <p:nvSpPr>
          <p:cNvPr id="199682" name="Rectangle 2">
            <a:extLst>
              <a:ext uri="{FF2B5EF4-FFF2-40B4-BE49-F238E27FC236}">
                <a16:creationId xmlns:a16="http://schemas.microsoft.com/office/drawing/2014/main" id="{CECE4030-A2FC-7244-9F72-C70418083BA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31838" y="746125"/>
            <a:ext cx="5624512" cy="3894138"/>
          </a:xfrm>
          <a:ln/>
        </p:spPr>
      </p:sp>
      <p:sp>
        <p:nvSpPr>
          <p:cNvPr id="199683" name="Rectangle 3">
            <a:extLst>
              <a:ext uri="{FF2B5EF4-FFF2-40B4-BE49-F238E27FC236}">
                <a16:creationId xmlns:a16="http://schemas.microsoft.com/office/drawing/2014/main" id="{4BC2DBF9-6EBF-5247-AECE-1D5E574C69E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3450" y="4724400"/>
            <a:ext cx="5140325" cy="4475163"/>
          </a:xfrm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484738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F3B9726E-BB89-F944-A830-58ED7F28E0CA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8D6025D-2C0D-E44A-9753-1248EAF140F9}" type="slidenum">
              <a:rPr lang="en-GB" altLang="en-US"/>
              <a:pPr/>
              <a:t>6</a:t>
            </a:fld>
            <a:endParaRPr lang="en-GB" altLang="en-US"/>
          </a:p>
        </p:txBody>
      </p:sp>
      <p:sp>
        <p:nvSpPr>
          <p:cNvPr id="203778" name="Rectangle 2">
            <a:extLst>
              <a:ext uri="{FF2B5EF4-FFF2-40B4-BE49-F238E27FC236}">
                <a16:creationId xmlns:a16="http://schemas.microsoft.com/office/drawing/2014/main" id="{6E715505-410C-7B43-9C09-D9C2D7F51B9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31838" y="746125"/>
            <a:ext cx="5624512" cy="3894138"/>
          </a:xfrm>
          <a:ln/>
        </p:spPr>
      </p:sp>
      <p:sp>
        <p:nvSpPr>
          <p:cNvPr id="203779" name="Rectangle 3">
            <a:extLst>
              <a:ext uri="{FF2B5EF4-FFF2-40B4-BE49-F238E27FC236}">
                <a16:creationId xmlns:a16="http://schemas.microsoft.com/office/drawing/2014/main" id="{521863AF-1860-9641-AA5E-4618435F7B4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3450" y="4724400"/>
            <a:ext cx="5140325" cy="4475163"/>
          </a:xfrm>
        </p:spPr>
        <p:txBody>
          <a:bodyPr/>
          <a:lstStyle/>
          <a:p>
            <a:r>
              <a:rPr lang="en-GB" altLang="en-US" dirty="0"/>
              <a:t>Exceptions and Runtime</a:t>
            </a:r>
          </a:p>
          <a:p>
            <a:endParaRPr lang="en-GB" altLang="en-US" dirty="0"/>
          </a:p>
          <a:p>
            <a:r>
              <a:rPr lang="en-GB" altLang="en-US" dirty="0"/>
              <a:t>Can be handled by application code,</a:t>
            </a:r>
          </a:p>
          <a:p>
            <a:r>
              <a:rPr lang="en-GB" altLang="en-US" dirty="0"/>
              <a:t>Bit like</a:t>
            </a:r>
          </a:p>
          <a:p>
            <a:r>
              <a:rPr lang="en-GB" altLang="en-US" dirty="0"/>
              <a:t>If anything goes wrong in this code do this</a:t>
            </a:r>
          </a:p>
          <a:p>
            <a:r>
              <a:rPr lang="en-GB" altLang="en-US" dirty="0"/>
              <a:t>Referred to as Exception Handling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4898002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4EA92F4F-4E4D-6B46-932C-5EF1F69DBB23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32F976B4-CDEE-C34F-833C-0AF1549D9382}" type="slidenum">
              <a:rPr lang="en-GB" altLang="en-US"/>
              <a:pPr/>
              <a:t>15</a:t>
            </a:fld>
            <a:endParaRPr lang="en-GB" altLang="en-US"/>
          </a:p>
        </p:txBody>
      </p:sp>
      <p:sp>
        <p:nvSpPr>
          <p:cNvPr id="210946" name="Rectangle 2">
            <a:extLst>
              <a:ext uri="{FF2B5EF4-FFF2-40B4-BE49-F238E27FC236}">
                <a16:creationId xmlns:a16="http://schemas.microsoft.com/office/drawing/2014/main" id="{E4B0FD0B-B722-8449-AD41-938CEEDD10D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31838" y="746125"/>
            <a:ext cx="5624512" cy="3894138"/>
          </a:xfrm>
          <a:ln/>
        </p:spPr>
      </p:sp>
      <p:sp>
        <p:nvSpPr>
          <p:cNvPr id="210947" name="Rectangle 3">
            <a:extLst>
              <a:ext uri="{FF2B5EF4-FFF2-40B4-BE49-F238E27FC236}">
                <a16:creationId xmlns:a16="http://schemas.microsoft.com/office/drawing/2014/main" id="{4DF169E4-502A-B640-ADDA-3C9CB8F71EE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3450" y="4724400"/>
            <a:ext cx="5140325" cy="4475163"/>
          </a:xfrm>
        </p:spPr>
        <p:txBody>
          <a:bodyPr/>
          <a:lstStyle/>
          <a:p>
            <a:pPr algn="just"/>
            <a:r>
              <a:rPr lang="en-GB" altLang="en-US">
                <a:latin typeface="Arial" panose="020B0604020202020204" pitchFamily="34" charset="0"/>
                <a:cs typeface="Arial" panose="020B0604020202020204" pitchFamily="34" charset="0"/>
              </a:rPr>
              <a:t> You </a:t>
            </a:r>
            <a:r>
              <a:rPr lang="en-GB" altLang="en-US" dirty="0">
                <a:latin typeface="Arial" panose="020B0604020202020204" pitchFamily="34" charset="0"/>
                <a:cs typeface="Arial" panose="020B0604020202020204" pitchFamily="34" charset="0"/>
              </a:rPr>
              <a:t>should only create an exception when you need it, because Stack Trace and Line Number information added when exception is created.</a:t>
            </a:r>
            <a:endParaRPr lang="en-GB" altLang="en-US" dirty="0">
              <a:cs typeface="Times New Roman" panose="02020603050405020304" pitchFamily="18" charset="0"/>
            </a:endParaRPr>
          </a:p>
          <a:p>
            <a:pPr algn="just"/>
            <a:r>
              <a:rPr lang="en-GB" altLang="en-US" dirty="0">
                <a:latin typeface="Arial" panose="020B0604020202020204" pitchFamily="34" charset="0"/>
                <a:cs typeface="Arial" panose="020B0604020202020204" pitchFamily="34" charset="0"/>
              </a:rPr>
              <a:t>Mention Performance Overhead of exception.</a:t>
            </a:r>
            <a:endParaRPr lang="en-GB" altLang="en-US" dirty="0">
              <a:cs typeface="Times New Roman" panose="02020603050405020304" pitchFamily="18" charset="0"/>
            </a:endParaRPr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3206620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2130426"/>
            <a:ext cx="84201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03/03/23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Error Handling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2DAA5FB-1A88-4438-BFBB-9BBB90E53102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2980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03/03/23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Error Handling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415734D-DD4C-4AFE-A48C-C042F044E4BA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16120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81850" y="277814"/>
            <a:ext cx="2227131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277814"/>
            <a:ext cx="652145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03/03/23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Error Handling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308A648-AA13-472B-B8F8-A061FAD94862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45770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2130426"/>
            <a:ext cx="84201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03/03/23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Error Handling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9331D7C-3F02-481D-A2CB-CE756043E4B9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92975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03/03/23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Error Handling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2C999C5-CA01-4C37-9A77-0BC9D4DCC8E0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77304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506" y="4406901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506" y="2906713"/>
            <a:ext cx="84201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03/03/23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Error Handling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3EECA9A-3BFE-4494-AE79-033AB3181B42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89338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5300" y="1604964"/>
            <a:ext cx="4373431" cy="45243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3831" y="1604964"/>
            <a:ext cx="4375150" cy="45243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03/03/23</a:t>
            </a:r>
          </a:p>
        </p:txBody>
      </p:sp>
      <p:sp>
        <p:nvSpPr>
          <p:cNvPr id="6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Error Handling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8055E91-4FFC-497B-9460-CB8D1F1E6E67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57262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2111" y="1535113"/>
            <a:ext cx="437859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2111" y="2174875"/>
            <a:ext cx="437859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03/03/23</a:t>
            </a:r>
          </a:p>
        </p:txBody>
      </p:sp>
      <p:sp>
        <p:nvSpPr>
          <p:cNvPr id="8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Error Handling</a:t>
            </a:r>
          </a:p>
        </p:txBody>
      </p:sp>
      <p:sp>
        <p:nvSpPr>
          <p:cNvPr id="9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9E5E714-687B-490B-BC5F-848B0211A5D9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94620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03/03/23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Error Handling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DBA0F8F-584F-4FE6-8B99-D18FEFDE6023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656531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03/03/23</a:t>
            </a:r>
          </a:p>
        </p:txBody>
      </p:sp>
      <p:sp>
        <p:nvSpPr>
          <p:cNvPr id="3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Error Handling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CDBC1AD-34F6-412E-A983-7210815D5126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990510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2971" y="273051"/>
            <a:ext cx="553772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" y="1435101"/>
            <a:ext cx="3259006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03/03/23</a:t>
            </a:r>
          </a:p>
        </p:txBody>
      </p:sp>
      <p:sp>
        <p:nvSpPr>
          <p:cNvPr id="6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Error Handling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5EBC6ED-34ED-4D17-86C5-68EFDB043C15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52688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03/03/23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Error Handling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8317CFC-9530-4DD8-A082-6933CE16E3A3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315641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03/03/23</a:t>
            </a:r>
          </a:p>
        </p:txBody>
      </p:sp>
      <p:sp>
        <p:nvSpPr>
          <p:cNvPr id="6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Error Handling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CB58291-C605-4591-98C4-EA212E382319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559627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03/03/23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Error Handling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2F961CE-61F8-4BC5-8BB3-B0A0F0B4CAB5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618605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81850" y="685800"/>
            <a:ext cx="2227131" cy="54435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685800"/>
            <a:ext cx="6521450" cy="54435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03/03/23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Error Handling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AA37626-AC2C-4FBA-AD1A-B46461F8D700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915628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2950" y="685801"/>
            <a:ext cx="8418381" cy="21256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03/03/23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Error Handling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D173BD-EAA9-43F3-A181-9BB25AB1E925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71832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506" y="4406901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506" y="2906713"/>
            <a:ext cx="84201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03/03/23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Error Handling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18FDBB7-AE6C-44A4-9354-E420422B6D92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25300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5300" y="1600200"/>
            <a:ext cx="4373431" cy="45291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3831" y="1600200"/>
            <a:ext cx="4375150" cy="45291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03/03/23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Error Handling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891112-9BC8-4B82-B6DA-AD3952AEF20D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42655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2111" y="1535113"/>
            <a:ext cx="437859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2111" y="2174875"/>
            <a:ext cx="437859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03/03/23</a:t>
            </a:r>
          </a:p>
        </p:txBody>
      </p:sp>
      <p:sp>
        <p:nvSpPr>
          <p:cNvPr id="8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Error Handling</a:t>
            </a:r>
          </a:p>
        </p:txBody>
      </p:sp>
      <p:sp>
        <p:nvSpPr>
          <p:cNvPr id="9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822EFEF-B460-41E1-B380-21E0D72C125F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40868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03/03/23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Error Handling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555FF55-9A51-49BC-91F0-BC8E688F182A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4647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03/03/23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Error Handling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97ADF69-52E3-48D5-99E7-63105AE4C162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89462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2971" y="273051"/>
            <a:ext cx="553772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" y="1435101"/>
            <a:ext cx="3259006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03/03/23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Error Handling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304FB47-FC34-470D-975D-818673632D64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82487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03/03/23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Error Handling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0B56B33-355B-4F00-98F1-AAA0DA53B9BE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5507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oleObject" Target="../embeddings/oleObject1.bin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495300" y="277814"/>
            <a:ext cx="8913681" cy="1138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title text format</a:t>
            </a: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95300" y="1600200"/>
            <a:ext cx="8913681" cy="4529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outline text format</a:t>
            </a:r>
          </a:p>
          <a:p>
            <a:pPr lvl="1"/>
            <a:r>
              <a:rPr lang="en-GB"/>
              <a:t>Second Outline Level</a:t>
            </a:r>
          </a:p>
          <a:p>
            <a:pPr lvl="2"/>
            <a:r>
              <a:rPr lang="en-GB"/>
              <a:t>Third Outline Level</a:t>
            </a:r>
          </a:p>
          <a:p>
            <a:pPr lvl="3"/>
            <a:r>
              <a:rPr lang="en-GB"/>
              <a:t>Fourth Outline Level</a:t>
            </a:r>
          </a:p>
          <a:p>
            <a:pPr lvl="4"/>
            <a:r>
              <a:rPr lang="en-GB"/>
              <a:t>Fifth Outline Level</a:t>
            </a:r>
          </a:p>
          <a:p>
            <a:pPr lvl="4"/>
            <a:r>
              <a:rPr lang="en-GB"/>
              <a:t>Sixth Outline Level</a:t>
            </a:r>
          </a:p>
          <a:p>
            <a:pPr lvl="4"/>
            <a:r>
              <a:rPr lang="en-GB"/>
              <a:t>Seventh Outline Level</a:t>
            </a:r>
          </a:p>
          <a:p>
            <a:pPr lvl="4"/>
            <a:r>
              <a:rPr lang="en-GB"/>
              <a:t>Eighth Outline Level</a:t>
            </a:r>
          </a:p>
          <a:p>
            <a:pPr lvl="4"/>
            <a:r>
              <a:rPr lang="en-GB"/>
              <a:t>Ninth Outline Level</a:t>
            </a:r>
          </a:p>
        </p:txBody>
      </p:sp>
      <p:sp>
        <p:nvSpPr>
          <p:cNvPr id="2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428229" y="6524626"/>
            <a:ext cx="2309680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>
              <a:buFont typeface="Verdana" pitchFamily="34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smtClean="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GB"/>
              <a:t>03/03/23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ftr"/>
          </p:nvPr>
        </p:nvSpPr>
        <p:spPr bwMode="auto">
          <a:xfrm>
            <a:off x="3393149" y="6524626"/>
            <a:ext cx="3135180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ctr">
              <a:buFont typeface="Verdana" pitchFamily="34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smtClean="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GB"/>
              <a:t>Error Handling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sldNum"/>
          </p:nvPr>
        </p:nvSpPr>
        <p:spPr bwMode="auto">
          <a:xfrm>
            <a:off x="7137136" y="6524626"/>
            <a:ext cx="2309681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r">
              <a:buFont typeface="Verdana" pitchFamily="34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smtClean="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fld id="{D170E260-D032-4AF5-A4B0-E2382247C270}" type="slidenum">
              <a:rPr lang="en-GB"/>
              <a:pPr>
                <a:defRPr/>
              </a:pPr>
              <a:t>‹#›</a:t>
            </a:fld>
            <a:endParaRPr lang="en-GB"/>
          </a:p>
        </p:txBody>
      </p:sp>
      <p:sp>
        <p:nvSpPr>
          <p:cNvPr id="1031" name="Rectangle 6"/>
          <p:cNvSpPr>
            <a:spLocks noChangeArrowheads="1"/>
          </p:cNvSpPr>
          <p:nvPr/>
        </p:nvSpPr>
        <p:spPr bwMode="auto">
          <a:xfrm>
            <a:off x="0" y="0"/>
            <a:ext cx="247650" cy="2286000"/>
          </a:xfrm>
          <a:prstGeom prst="rect">
            <a:avLst/>
          </a:prstGeom>
          <a:solidFill>
            <a:srgbClr val="00008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2" name="Line 7"/>
          <p:cNvSpPr>
            <a:spLocks noChangeShapeType="1"/>
          </p:cNvSpPr>
          <p:nvPr/>
        </p:nvSpPr>
        <p:spPr bwMode="auto">
          <a:xfrm>
            <a:off x="495300" y="1447800"/>
            <a:ext cx="8750300" cy="1588"/>
          </a:xfrm>
          <a:prstGeom prst="line">
            <a:avLst/>
          </a:prstGeom>
          <a:noFill/>
          <a:ln w="19080">
            <a:solidFill>
              <a:srgbClr val="00008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033" name="Rectangle 8"/>
          <p:cNvSpPr>
            <a:spLocks noChangeArrowheads="1"/>
          </p:cNvSpPr>
          <p:nvPr/>
        </p:nvSpPr>
        <p:spPr bwMode="auto">
          <a:xfrm>
            <a:off x="0" y="2286000"/>
            <a:ext cx="247650" cy="2286000"/>
          </a:xfrm>
          <a:prstGeom prst="rect">
            <a:avLst/>
          </a:prstGeom>
          <a:solidFill>
            <a:srgbClr val="3366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4" name="Rectangle 9"/>
          <p:cNvSpPr>
            <a:spLocks noChangeArrowheads="1"/>
          </p:cNvSpPr>
          <p:nvPr/>
        </p:nvSpPr>
        <p:spPr bwMode="auto">
          <a:xfrm>
            <a:off x="0" y="4572000"/>
            <a:ext cx="247650" cy="2286000"/>
          </a:xfrm>
          <a:prstGeom prst="rect">
            <a:avLst/>
          </a:prstGeom>
          <a:solidFill>
            <a:srgbClr val="00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hf hdr="0"/>
  <p:txStyles>
    <p:titleStyle>
      <a:lvl1pPr algn="l" defTabSz="449263" rtl="0" eaLnBrk="0" fontAlgn="base" hangingPunct="0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+mj-lt"/>
          <a:ea typeface="+mj-ea"/>
          <a:cs typeface="+mj-cs"/>
        </a:defRPr>
      </a:lvl1pPr>
      <a:lvl2pPr algn="l" defTabSz="449263" rtl="0" eaLnBrk="0" fontAlgn="base" hangingPunct="0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2pPr>
      <a:lvl3pPr algn="l" defTabSz="449263" rtl="0" eaLnBrk="0" fontAlgn="base" hangingPunct="0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3pPr>
      <a:lvl4pPr algn="l" defTabSz="449263" rtl="0" eaLnBrk="0" fontAlgn="base" hangingPunct="0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4pPr>
      <a:lvl5pPr algn="l" defTabSz="449263" rtl="0" eaLnBrk="0" fontAlgn="base" hangingPunct="0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5pPr>
      <a:lvl6pPr marL="457200" algn="l" defTabSz="449263" rtl="0" fontAlgn="base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6pPr>
      <a:lvl7pPr marL="914400" algn="l" defTabSz="449263" rtl="0" fontAlgn="base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7pPr>
      <a:lvl8pPr marL="1371600" algn="l" defTabSz="449263" rtl="0" fontAlgn="base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8pPr>
      <a:lvl9pPr marL="1828800" algn="l" defTabSz="449263" rtl="0" fontAlgn="base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9pPr>
    </p:titleStyle>
    <p:bodyStyle>
      <a:lvl1pPr marL="341313" indent="-341313" algn="l" defTabSz="449263" rtl="0" eaLnBrk="0" fontAlgn="base" hangingPunct="0">
        <a:lnSpc>
          <a:spcPct val="125000"/>
        </a:lnSpc>
        <a:spcBef>
          <a:spcPts val="700"/>
        </a:spcBef>
        <a:spcAft>
          <a:spcPct val="0"/>
        </a:spcAft>
        <a:buClr>
          <a:srgbClr val="170199"/>
        </a:buClr>
        <a:buSzPct val="75000"/>
        <a:buFont typeface="Wingdings" pitchFamily="2" charset="2"/>
        <a:buChar char=""/>
        <a:defRPr sz="2800">
          <a:solidFill>
            <a:srgbClr val="000000"/>
          </a:solidFill>
          <a:latin typeface="+mn-lt"/>
          <a:ea typeface="+mn-ea"/>
          <a:cs typeface="+mn-cs"/>
        </a:defRPr>
      </a:lvl1pPr>
      <a:lvl2pPr marL="741363" indent="-284163" algn="l" defTabSz="449263" rtl="0" eaLnBrk="0" fontAlgn="base" hangingPunct="0">
        <a:lnSpc>
          <a:spcPct val="115000"/>
        </a:lnSpc>
        <a:spcBef>
          <a:spcPts val="600"/>
        </a:spcBef>
        <a:spcAft>
          <a:spcPct val="0"/>
        </a:spcAft>
        <a:buClr>
          <a:srgbClr val="170199"/>
        </a:buClr>
        <a:buSzPct val="75000"/>
        <a:buFont typeface="Wingdings" pitchFamily="2" charset="2"/>
        <a:buChar char=""/>
        <a:defRPr sz="24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49263" rtl="0" eaLnBrk="0" fontAlgn="base" hangingPunct="0">
        <a:lnSpc>
          <a:spcPct val="115000"/>
        </a:lnSpc>
        <a:spcBef>
          <a:spcPts val="500"/>
        </a:spcBef>
        <a:spcAft>
          <a:spcPct val="0"/>
        </a:spcAft>
        <a:buClr>
          <a:srgbClr val="00CCFF"/>
        </a:buClr>
        <a:buSzPct val="65000"/>
        <a:buFont typeface="Wingdings" pitchFamily="2" charset="2"/>
        <a:buChar char=""/>
        <a:defRPr sz="20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49263" rtl="0" eaLnBrk="0" fontAlgn="base" hangingPunct="0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10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49263" rtl="0" eaLnBrk="0" fontAlgn="base" hangingPunct="0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8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49263" rtl="0" fontAlgn="base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8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49263" rtl="0" fontAlgn="base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8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49263" rtl="0" fontAlgn="base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8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49263" rtl="0" fontAlgn="base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8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742950" y="685801"/>
            <a:ext cx="8418381" cy="212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title text format</a:t>
            </a:r>
          </a:p>
        </p:txBody>
      </p:sp>
      <p:sp>
        <p:nvSpPr>
          <p:cNvPr id="2" name="Rectangle 2"/>
          <p:cNvSpPr>
            <a:spLocks noGrp="1" noChangeArrowheads="1"/>
          </p:cNvSpPr>
          <p:nvPr>
            <p:ph type="dt"/>
          </p:nvPr>
        </p:nvSpPr>
        <p:spPr bwMode="auto">
          <a:xfrm>
            <a:off x="495300" y="6248401"/>
            <a:ext cx="2309681" cy="45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eaLnBrk="1">
              <a:buFont typeface="Verdana" pitchFamily="34" charset="0"/>
              <a:buNone/>
              <a:tabLst>
                <a:tab pos="723900" algn="l"/>
                <a:tab pos="1447800" algn="l"/>
              </a:tabLst>
              <a:defRPr sz="1000" smtClean="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GB"/>
              <a:t>03/03/23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ftr"/>
          </p:nvPr>
        </p:nvSpPr>
        <p:spPr bwMode="auto">
          <a:xfrm>
            <a:off x="3384550" y="6248401"/>
            <a:ext cx="3135181" cy="45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ctr" eaLnBrk="1">
              <a:buFont typeface="Verdana" pitchFamily="34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000" smtClean="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GB"/>
              <a:t>Error Handling</a:t>
            </a:r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sldNum"/>
          </p:nvPr>
        </p:nvSpPr>
        <p:spPr bwMode="auto">
          <a:xfrm>
            <a:off x="7099300" y="6248401"/>
            <a:ext cx="2309681" cy="45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r" eaLnBrk="1">
              <a:buFont typeface="Verdana" pitchFamily="34" charset="0"/>
              <a:buNone/>
              <a:tabLst>
                <a:tab pos="723900" algn="l"/>
                <a:tab pos="1447800" algn="l"/>
              </a:tabLst>
              <a:defRPr sz="1000" smtClean="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fld id="{EBBAEC79-F64B-4999-8F10-F75F3E166CD1}" type="slidenum">
              <a:rPr lang="en-GB"/>
              <a:pPr>
                <a:defRPr/>
              </a:pPr>
              <a:t>‹#›</a:t>
            </a:fld>
            <a:endParaRPr lang="en-GB"/>
          </a:p>
        </p:txBody>
      </p:sp>
      <p:graphicFrame>
        <p:nvGraphicFramePr>
          <p:cNvPr id="2054" name="Object 5"/>
          <p:cNvGraphicFramePr>
            <a:graphicFrameLocks noChangeAspect="1"/>
          </p:cNvGraphicFramePr>
          <p:nvPr/>
        </p:nvGraphicFramePr>
        <p:xfrm>
          <a:off x="271728" y="2924176"/>
          <a:ext cx="9283435" cy="195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4" imgW="7591552" imgH="391770" progId="">
                  <p:embed/>
                </p:oleObj>
              </mc:Choice>
              <mc:Fallback>
                <p:oleObj r:id="rId14" imgW="7591552" imgH="391770" progId="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1728" y="2924176"/>
                        <a:ext cx="9283435" cy="195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55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495300" y="1604964"/>
            <a:ext cx="8913681" cy="4524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outline text format</a:t>
            </a:r>
          </a:p>
          <a:p>
            <a:pPr lvl="1"/>
            <a:r>
              <a:rPr lang="en-GB"/>
              <a:t>Second Outline Level</a:t>
            </a:r>
          </a:p>
          <a:p>
            <a:pPr lvl="2"/>
            <a:r>
              <a:rPr lang="en-GB"/>
              <a:t>Third Outline Level</a:t>
            </a:r>
          </a:p>
          <a:p>
            <a:pPr lvl="3"/>
            <a:r>
              <a:rPr lang="en-GB"/>
              <a:t>Fourth Outline Level</a:t>
            </a:r>
          </a:p>
          <a:p>
            <a:pPr lvl="4"/>
            <a:r>
              <a:rPr lang="en-GB"/>
              <a:t>Fifth Outline Level</a:t>
            </a:r>
          </a:p>
          <a:p>
            <a:pPr lvl="4"/>
            <a:r>
              <a:rPr lang="en-GB"/>
              <a:t>Sixth Outline Level</a:t>
            </a:r>
          </a:p>
          <a:p>
            <a:pPr lvl="4"/>
            <a:r>
              <a:rPr lang="en-GB"/>
              <a:t>Seventh Outline Level</a:t>
            </a:r>
          </a:p>
          <a:p>
            <a:pPr lvl="4"/>
            <a:r>
              <a:rPr lang="en-GB"/>
              <a:t>Eighth Outline Level</a:t>
            </a:r>
          </a:p>
          <a:p>
            <a:pPr lvl="4"/>
            <a:r>
              <a:rPr lang="en-GB"/>
              <a:t>Ninth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hdr="0"/>
  <p:txStyles>
    <p:titleStyle>
      <a:lvl1pPr algn="l" defTabSz="449263" rtl="0" eaLnBrk="0" fontAlgn="base" hangingPunct="0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+mj-lt"/>
          <a:ea typeface="+mj-ea"/>
          <a:cs typeface="+mj-cs"/>
        </a:defRPr>
      </a:lvl1pPr>
      <a:lvl2pPr algn="l" defTabSz="449263" rtl="0" eaLnBrk="0" fontAlgn="base" hangingPunct="0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2pPr>
      <a:lvl3pPr algn="l" defTabSz="449263" rtl="0" eaLnBrk="0" fontAlgn="base" hangingPunct="0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3pPr>
      <a:lvl4pPr algn="l" defTabSz="449263" rtl="0" eaLnBrk="0" fontAlgn="base" hangingPunct="0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4pPr>
      <a:lvl5pPr algn="l" defTabSz="449263" rtl="0" eaLnBrk="0" fontAlgn="base" hangingPunct="0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5pPr>
      <a:lvl6pPr marL="457200" algn="l" defTabSz="449263" rtl="0" fontAlgn="base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6pPr>
      <a:lvl7pPr marL="914400" algn="l" defTabSz="449263" rtl="0" fontAlgn="base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7pPr>
      <a:lvl8pPr marL="1371600" algn="l" defTabSz="449263" rtl="0" fontAlgn="base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8pPr>
      <a:lvl9pPr marL="1828800" algn="l" defTabSz="449263" rtl="0" fontAlgn="base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9pPr>
    </p:titleStyle>
    <p:bodyStyle>
      <a:lvl1pPr marL="341313" indent="-341313" algn="l" defTabSz="449263" rtl="0" eaLnBrk="0" fontAlgn="base" hangingPunct="0">
        <a:lnSpc>
          <a:spcPct val="125000"/>
        </a:lnSpc>
        <a:spcBef>
          <a:spcPts val="700"/>
        </a:spcBef>
        <a:spcAft>
          <a:spcPct val="0"/>
        </a:spcAft>
        <a:buClr>
          <a:srgbClr val="170199"/>
        </a:buClr>
        <a:buSzPct val="75000"/>
        <a:buFont typeface="Wingdings" pitchFamily="2" charset="2"/>
        <a:buChar char=""/>
        <a:defRPr sz="2800">
          <a:solidFill>
            <a:srgbClr val="000000"/>
          </a:solidFill>
          <a:latin typeface="+mn-lt"/>
          <a:ea typeface="+mn-ea"/>
          <a:cs typeface="+mn-cs"/>
        </a:defRPr>
      </a:lvl1pPr>
      <a:lvl2pPr marL="741363" indent="-284163" algn="l" defTabSz="449263" rtl="0" eaLnBrk="0" fontAlgn="base" hangingPunct="0">
        <a:lnSpc>
          <a:spcPct val="115000"/>
        </a:lnSpc>
        <a:spcBef>
          <a:spcPts val="600"/>
        </a:spcBef>
        <a:spcAft>
          <a:spcPct val="0"/>
        </a:spcAft>
        <a:buClr>
          <a:srgbClr val="170199"/>
        </a:buClr>
        <a:buSzPct val="75000"/>
        <a:buFont typeface="Wingdings" pitchFamily="2" charset="2"/>
        <a:buChar char=""/>
        <a:defRPr sz="24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49263" rtl="0" eaLnBrk="0" fontAlgn="base" hangingPunct="0">
        <a:lnSpc>
          <a:spcPct val="115000"/>
        </a:lnSpc>
        <a:spcBef>
          <a:spcPts val="500"/>
        </a:spcBef>
        <a:spcAft>
          <a:spcPct val="0"/>
        </a:spcAft>
        <a:buClr>
          <a:srgbClr val="00CCFF"/>
        </a:buClr>
        <a:buSzPct val="65000"/>
        <a:buFont typeface="Wingdings" pitchFamily="2" charset="2"/>
        <a:buChar char=""/>
        <a:defRPr sz="20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49263" rtl="0" eaLnBrk="0" fontAlgn="base" hangingPunct="0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10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49263" rtl="0" eaLnBrk="0" fontAlgn="base" hangingPunct="0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8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49263" rtl="0" fontAlgn="base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8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49263" rtl="0" fontAlgn="base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8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49263" rtl="0" fontAlgn="base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8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49263" rtl="0" fontAlgn="base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8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FDB317A-B09E-4609-B950-7F75FB78108D}" type="slidenum">
              <a:rPr lang="en-GB"/>
              <a:pPr>
                <a:defRPr/>
              </a:pPr>
              <a:t>1</a:t>
            </a:fld>
            <a:endParaRPr lang="en-GB"/>
          </a:p>
        </p:txBody>
      </p:sp>
      <p:sp>
        <p:nvSpPr>
          <p:cNvPr id="3075" name="Rectangle 1"/>
          <p:cNvSpPr>
            <a:spLocks noGrp="1" noChangeArrowheads="1"/>
          </p:cNvSpPr>
          <p:nvPr>
            <p:ph type="title"/>
          </p:nvPr>
        </p:nvSpPr>
        <p:spPr>
          <a:xfrm>
            <a:off x="704851" y="692150"/>
            <a:ext cx="8424863" cy="2127250"/>
          </a:xfrm>
        </p:spPr>
        <p:txBody>
          <a:bodyPr/>
          <a:lstStyle/>
          <a:p>
            <a:pPr algn="ctr" eaLnBrk="1" hangingPunct="1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dirty="0"/>
              <a:t>Error &amp; Exception Handling</a:t>
            </a:r>
          </a:p>
        </p:txBody>
      </p:sp>
      <p:sp>
        <p:nvSpPr>
          <p:cNvPr id="3076" name="Rectangle 2"/>
          <p:cNvSpPr>
            <a:spLocks noGrp="1" noChangeArrowheads="1"/>
          </p:cNvSpPr>
          <p:nvPr>
            <p:ph type="subTitle" idx="4294967295"/>
          </p:nvPr>
        </p:nvSpPr>
        <p:spPr>
          <a:xfrm>
            <a:off x="1752600" y="3270250"/>
            <a:ext cx="6400800" cy="2209800"/>
          </a:xfrm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marL="0" indent="0" algn="ctr" eaLnBrk="1" hangingPunct="1">
              <a:spcBef>
                <a:spcPts val="750"/>
              </a:spcBef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3000"/>
              <a:t>Kevin Cunningham</a:t>
            </a:r>
            <a:endParaRPr lang="en-GB" sz="3000" dirty="0"/>
          </a:p>
          <a:p>
            <a:pPr marL="0" indent="0" algn="ctr" eaLnBrk="1" hangingPunct="1">
              <a:spcBef>
                <a:spcPts val="750"/>
              </a:spcBef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GB" sz="3000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BC3297B-A3AD-894C-ABA5-CC60C83D6BF2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03/03/23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131CDB-74C2-064B-9CA1-3895C1ECE9B4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Error Handling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53407ED-2D61-7A42-8E04-79FB3089E1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" y="4997193"/>
            <a:ext cx="1287297" cy="8670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F6CCEF5-E694-5E42-8CE7-9A8A7E3E9DC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467" y="4716518"/>
            <a:ext cx="2046514" cy="1147707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18F71343-0A12-C9EB-1C6C-9296DCBEAB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8875" y="4906196"/>
            <a:ext cx="1288249" cy="1147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2449BA-7DA0-FE43-96F4-24B700094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Else Clause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79D3BD-2903-674B-AD4E-A12DA86DD5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Can also have </a:t>
            </a:r>
            <a:r>
              <a:rPr lang="en-GB" sz="2400" dirty="0"/>
              <a:t>an optional </a:t>
            </a:r>
            <a:r>
              <a:rPr lang="en-GB" sz="2400" dirty="0">
                <a:latin typeface="Courier" pitchFamily="2" charset="0"/>
              </a:rPr>
              <a:t>else</a:t>
            </a:r>
            <a:r>
              <a:rPr lang="en-GB" sz="2400" dirty="0"/>
              <a:t> clause</a:t>
            </a:r>
          </a:p>
          <a:p>
            <a:r>
              <a:rPr lang="en-GB" sz="2400" dirty="0"/>
              <a:t>If </a:t>
            </a:r>
            <a:r>
              <a:rPr lang="en-GB" sz="2400" dirty="0">
                <a:latin typeface="Courier" pitchFamily="2" charset="0"/>
              </a:rPr>
              <a:t>else</a:t>
            </a:r>
            <a:r>
              <a:rPr lang="en-GB" sz="2400" dirty="0"/>
              <a:t> clause is present, </a:t>
            </a:r>
          </a:p>
          <a:p>
            <a:pPr lvl="1"/>
            <a:r>
              <a:rPr lang="en-GB" sz="2000" dirty="0"/>
              <a:t>then it must come after </a:t>
            </a:r>
            <a:r>
              <a:rPr lang="en-GB" sz="2000" i="1" dirty="0"/>
              <a:t>all</a:t>
            </a:r>
            <a:r>
              <a:rPr lang="en-GB" sz="2000" dirty="0"/>
              <a:t> except clauses</a:t>
            </a:r>
          </a:p>
          <a:p>
            <a:r>
              <a:rPr lang="en-GB" sz="2400" dirty="0"/>
              <a:t>The </a:t>
            </a:r>
            <a:r>
              <a:rPr lang="en-GB" sz="2400" dirty="0">
                <a:latin typeface="Courier" pitchFamily="2" charset="0"/>
              </a:rPr>
              <a:t>else</a:t>
            </a:r>
            <a:r>
              <a:rPr lang="en-GB" sz="2400" dirty="0"/>
              <a:t> clause is executed </a:t>
            </a:r>
          </a:p>
          <a:p>
            <a:pPr lvl="1"/>
            <a:r>
              <a:rPr lang="en-GB" sz="2000" i="1" dirty="0">
                <a:solidFill>
                  <a:srgbClr val="0000FF"/>
                </a:solidFill>
              </a:rPr>
              <a:t>if and only if</a:t>
            </a:r>
            <a:r>
              <a:rPr lang="en-GB" sz="2000" i="1" dirty="0"/>
              <a:t> </a:t>
            </a:r>
            <a:r>
              <a:rPr lang="en-GB" sz="2000" dirty="0"/>
              <a:t>no exceptions were raised </a:t>
            </a:r>
          </a:p>
          <a:p>
            <a:pPr lvl="1"/>
            <a:r>
              <a:rPr lang="en-GB" sz="2000" dirty="0"/>
              <a:t>if any exception was raised the else clause will </a:t>
            </a:r>
            <a:r>
              <a:rPr lang="en-GB" sz="2000" i="1" dirty="0"/>
              <a:t>not</a:t>
            </a:r>
            <a:r>
              <a:rPr lang="en-GB" sz="2000" dirty="0"/>
              <a:t> be run. 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5ADB5E-21FA-AF4F-8B35-A1369D94559E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03/03/23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9891F2-5BF2-AC41-B3BE-2C136098E9AE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Error Handling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4D06-CC50-3F46-96D2-5B7C656C301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10</a:t>
            </a:fld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0477B9-5C71-C843-B767-FAB6E524D2A4}"/>
              </a:ext>
            </a:extLst>
          </p:cNvPr>
          <p:cNvSpPr txBox="1"/>
          <p:nvPr/>
        </p:nvSpPr>
        <p:spPr>
          <a:xfrm>
            <a:off x="2216696" y="4653136"/>
            <a:ext cx="4499660" cy="175432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try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my_function(6, 2)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except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ZeroDivisionError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as e: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print(e)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else</a:t>
            </a:r>
            <a:r>
              <a:rPr lang="en-GB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print('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Everything worked OK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90001B7-6E60-C6E1-6BCD-F7570224A1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3360" y="464921"/>
            <a:ext cx="948216" cy="903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9814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8E5F2-6381-9C4E-BB3E-0C777B19F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Finally Clause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273614-E5FE-AA42-8CA5-2DDE67BE07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898" y="1432619"/>
            <a:ext cx="8913681" cy="4529138"/>
          </a:xfrm>
        </p:spPr>
        <p:txBody>
          <a:bodyPr/>
          <a:lstStyle/>
          <a:p>
            <a:r>
              <a:rPr lang="en-US" sz="2400" dirty="0"/>
              <a:t>Optional finally clause</a:t>
            </a:r>
          </a:p>
          <a:p>
            <a:pPr lvl="1"/>
            <a:r>
              <a:rPr lang="en-GB" sz="2000" dirty="0"/>
              <a:t>last clause in the statement</a:t>
            </a:r>
          </a:p>
          <a:p>
            <a:pPr lvl="1"/>
            <a:r>
              <a:rPr lang="en-GB" sz="2000" dirty="0"/>
              <a:t>must come after any </a:t>
            </a:r>
            <a:r>
              <a:rPr lang="en-GB" sz="2000" dirty="0">
                <a:latin typeface="Courier" pitchFamily="2" charset="0"/>
              </a:rPr>
              <a:t>except</a:t>
            </a:r>
            <a:r>
              <a:rPr lang="en-GB" sz="2000" dirty="0"/>
              <a:t> clauses </a:t>
            </a:r>
          </a:p>
          <a:p>
            <a:pPr lvl="1"/>
            <a:r>
              <a:rPr lang="en-GB" sz="2000" dirty="0"/>
              <a:t>as well as the </a:t>
            </a:r>
            <a:r>
              <a:rPr lang="en-GB" sz="2000" dirty="0">
                <a:latin typeface="Courier" pitchFamily="2" charset="0"/>
              </a:rPr>
              <a:t>else</a:t>
            </a:r>
            <a:r>
              <a:rPr lang="en-GB" sz="2000" dirty="0"/>
              <a:t> clause</a:t>
            </a:r>
          </a:p>
          <a:p>
            <a:r>
              <a:rPr lang="en-GB" sz="2400" dirty="0"/>
              <a:t>Will </a:t>
            </a:r>
            <a:r>
              <a:rPr lang="en-GB" sz="2400" i="1" dirty="0">
                <a:solidFill>
                  <a:srgbClr val="0000FF"/>
                </a:solidFill>
              </a:rPr>
              <a:t>always run </a:t>
            </a:r>
            <a:r>
              <a:rPr lang="en-GB" sz="2400" dirty="0"/>
              <a:t>whether an exception occurred or not</a:t>
            </a:r>
          </a:p>
          <a:p>
            <a:pPr lvl="1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50D70F-1C21-8444-923A-BD3B07687245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03/03/23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789FA7-4257-BB42-89BC-D57C41E0E070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Error Handling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E2B9B2-2C0A-0D43-B269-51E8E97168D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11</a:t>
            </a:fld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864643-D297-CC49-A7D5-9DD7EC0F7928}"/>
              </a:ext>
            </a:extLst>
          </p:cNvPr>
          <p:cNvSpPr txBox="1"/>
          <p:nvPr/>
        </p:nvSpPr>
        <p:spPr>
          <a:xfrm>
            <a:off x="2676940" y="3934868"/>
            <a:ext cx="4460196" cy="23083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try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my_function(6, 0)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except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Exception:</a:t>
            </a:r>
          </a:p>
          <a:p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print(‘In except’)</a:t>
            </a:r>
          </a:p>
          <a:p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else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print('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Everything worked OK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')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finally</a:t>
            </a:r>
            <a:r>
              <a:rPr lang="en-GB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print('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Always runs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87D9E8E-D32A-542C-02F9-CFA162350A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3360" y="464921"/>
            <a:ext cx="948216" cy="903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8727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E87B37-5833-EF44-A788-BEC3CEB61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Getting a Traceback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C4812-36D1-C944-A404-17135A22F2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400" dirty="0">
                <a:latin typeface="Courier" pitchFamily="2" charset="0"/>
              </a:rPr>
              <a:t>traceback</a:t>
            </a:r>
            <a:r>
              <a:rPr lang="en-GB" sz="2400" dirty="0"/>
              <a:t> module used to print stack traces</a:t>
            </a:r>
          </a:p>
          <a:p>
            <a:pPr lvl="1"/>
            <a:r>
              <a:rPr lang="en-GB" sz="2000" dirty="0"/>
              <a:t>useful when need to print stack traces under program control</a:t>
            </a:r>
          </a:p>
          <a:p>
            <a:r>
              <a:rPr lang="en-GB" sz="2200" dirty="0"/>
              <a:t>Import the module and then use </a:t>
            </a:r>
            <a:r>
              <a:rPr lang="en-GB" sz="2200" dirty="0">
                <a:latin typeface="Courier" pitchFamily="2" charset="0"/>
              </a:rPr>
              <a:t>traceback</a:t>
            </a:r>
            <a:r>
              <a:rPr lang="en-GB" sz="2200" dirty="0"/>
              <a:t> functions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A46CD3-18DF-AC40-8579-0F5F33C64C74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03/03/23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67C161-FEE8-5745-99D0-901DB25DE7A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Error Handling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86B4C4-FC98-A343-ACDF-7EFC5911D2C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12</a:t>
            </a:fld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2D3876-CC59-8C41-A653-8818A67629D9}"/>
              </a:ext>
            </a:extLst>
          </p:cNvPr>
          <p:cNvSpPr txBox="1"/>
          <p:nvPr/>
        </p:nvSpPr>
        <p:spPr>
          <a:xfrm>
            <a:off x="1424608" y="3177147"/>
            <a:ext cx="3456384" cy="23083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00FF"/>
                </a:solidFill>
              </a:rPr>
              <a:t>import</a:t>
            </a:r>
            <a:r>
              <a:rPr lang="en-GB" dirty="0">
                <a:solidFill>
                  <a:srgbClr val="0000FF"/>
                </a:solidFill>
              </a:rPr>
              <a:t> traceback</a:t>
            </a:r>
            <a:br>
              <a:rPr lang="en-GB" dirty="0">
                <a:solidFill>
                  <a:schemeClr val="tx1"/>
                </a:solidFill>
              </a:rPr>
            </a:br>
            <a:endParaRPr lang="en-GB" dirty="0">
              <a:solidFill>
                <a:schemeClr val="tx1"/>
              </a:solidFill>
            </a:endParaRPr>
          </a:p>
          <a:p>
            <a:r>
              <a:rPr lang="en-GB" b="1" dirty="0">
                <a:solidFill>
                  <a:schemeClr val="tx1"/>
                </a:solidFill>
              </a:rPr>
              <a:t>try</a:t>
            </a:r>
            <a:r>
              <a:rPr lang="en-GB" dirty="0">
                <a:solidFill>
                  <a:schemeClr val="tx1"/>
                </a:solidFill>
              </a:rPr>
              <a:t>:</a:t>
            </a:r>
            <a:br>
              <a:rPr lang="en-GB" dirty="0">
                <a:solidFill>
                  <a:schemeClr val="tx1"/>
                </a:solidFill>
              </a:rPr>
            </a:br>
            <a:r>
              <a:rPr lang="en-GB" dirty="0">
                <a:solidFill>
                  <a:schemeClr val="tx1"/>
                </a:solidFill>
              </a:rPr>
              <a:t>    print(6 / 0)</a:t>
            </a:r>
            <a:br>
              <a:rPr lang="en-GB" dirty="0">
                <a:solidFill>
                  <a:schemeClr val="tx1"/>
                </a:solidFill>
              </a:rPr>
            </a:br>
            <a:r>
              <a:rPr lang="en-GB" b="1" dirty="0">
                <a:solidFill>
                  <a:schemeClr val="tx1"/>
                </a:solidFill>
              </a:rPr>
              <a:t>except</a:t>
            </a:r>
            <a:r>
              <a:rPr lang="en-GB" dirty="0">
                <a:solidFill>
                  <a:schemeClr val="tx1"/>
                </a:solidFill>
              </a:rPr>
              <a:t> Exception </a:t>
            </a:r>
            <a:r>
              <a:rPr lang="en-GB" b="1" dirty="0">
                <a:solidFill>
                  <a:schemeClr val="tx1"/>
                </a:solidFill>
              </a:rPr>
              <a:t>as</a:t>
            </a:r>
            <a:r>
              <a:rPr lang="en-GB" dirty="0">
                <a:solidFill>
                  <a:schemeClr val="tx1"/>
                </a:solidFill>
              </a:rPr>
              <a:t> exp:</a:t>
            </a:r>
            <a:br>
              <a:rPr lang="en-GB" dirty="0">
                <a:solidFill>
                  <a:schemeClr val="tx1"/>
                </a:solidFill>
              </a:rPr>
            </a:br>
            <a:r>
              <a:rPr lang="en-GB" dirty="0">
                <a:solidFill>
                  <a:schemeClr val="tx1"/>
                </a:solidFill>
              </a:rPr>
              <a:t>    print(</a:t>
            </a:r>
            <a:r>
              <a:rPr lang="en-GB" b="1" dirty="0">
                <a:solidFill>
                  <a:schemeClr val="tx1"/>
                </a:solidFill>
              </a:rPr>
              <a:t>'oops'</a:t>
            </a:r>
            <a:r>
              <a:rPr lang="en-GB" dirty="0">
                <a:solidFill>
                  <a:schemeClr val="tx1"/>
                </a:solidFill>
              </a:rPr>
              <a:t>)</a:t>
            </a:r>
            <a:br>
              <a:rPr lang="en-GB" dirty="0">
                <a:solidFill>
                  <a:schemeClr val="tx1"/>
                </a:solidFill>
              </a:rPr>
            </a:br>
            <a:r>
              <a:rPr lang="en-GB" dirty="0">
                <a:solidFill>
                  <a:schemeClr val="tx1"/>
                </a:solidFill>
              </a:rPr>
              <a:t>    print(exp)</a:t>
            </a:r>
            <a:br>
              <a:rPr lang="en-GB" dirty="0">
                <a:solidFill>
                  <a:schemeClr val="tx1"/>
                </a:solidFill>
              </a:rPr>
            </a:br>
            <a:r>
              <a:rPr lang="en-GB" dirty="0">
                <a:solidFill>
                  <a:schemeClr val="tx1"/>
                </a:solidFill>
              </a:rPr>
              <a:t>    </a:t>
            </a:r>
            <a:r>
              <a:rPr lang="en-GB" dirty="0" err="1">
                <a:solidFill>
                  <a:srgbClr val="0000FF"/>
                </a:solidFill>
              </a:rPr>
              <a:t>traceback.</a:t>
            </a:r>
            <a:r>
              <a:rPr lang="en-GB" b="1" dirty="0" err="1">
                <a:solidFill>
                  <a:srgbClr val="0000FF"/>
                </a:solidFill>
              </a:rPr>
              <a:t>print_exc</a:t>
            </a:r>
            <a:r>
              <a:rPr lang="en-GB" dirty="0">
                <a:solidFill>
                  <a:srgbClr val="0000FF"/>
                </a:solidFill>
              </a:rPr>
              <a:t>()</a:t>
            </a:r>
            <a:endParaRPr lang="en-GB" dirty="0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BEB2911-48D7-1D4F-B6CF-1D3C193E4A70}"/>
              </a:ext>
            </a:extLst>
          </p:cNvPr>
          <p:cNvSpPr txBox="1"/>
          <p:nvPr/>
        </p:nvSpPr>
        <p:spPr>
          <a:xfrm>
            <a:off x="4657796" y="4726597"/>
            <a:ext cx="4176464" cy="1384995"/>
          </a:xfrm>
          <a:prstGeom prst="rect">
            <a:avLst/>
          </a:prstGeom>
          <a:solidFill>
            <a:srgbClr val="BEFFBE"/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oops</a:t>
            </a:r>
          </a:p>
          <a:p>
            <a:r>
              <a:rPr lang="en-GB" sz="1400" dirty="0">
                <a:solidFill>
                  <a:schemeClr val="tx1"/>
                </a:solidFill>
              </a:rPr>
              <a:t>division by zero</a:t>
            </a:r>
          </a:p>
          <a:p>
            <a:r>
              <a:rPr lang="en-GB" sz="1400" dirty="0">
                <a:solidFill>
                  <a:srgbClr val="C00000"/>
                </a:solidFill>
              </a:rPr>
              <a:t>Traceback (most recent call last):</a:t>
            </a:r>
          </a:p>
          <a:p>
            <a:r>
              <a:rPr lang="en-GB" sz="1400" dirty="0">
                <a:solidFill>
                  <a:srgbClr val="C00000"/>
                </a:solidFill>
              </a:rPr>
              <a:t>  File "/traceback-</a:t>
            </a:r>
            <a:r>
              <a:rPr lang="en-GB" sz="1400" dirty="0" err="1">
                <a:solidFill>
                  <a:srgbClr val="C00000"/>
                </a:solidFill>
              </a:rPr>
              <a:t>example.py</a:t>
            </a:r>
            <a:r>
              <a:rPr lang="en-GB" sz="1400" dirty="0">
                <a:solidFill>
                  <a:srgbClr val="C00000"/>
                </a:solidFill>
              </a:rPr>
              <a:t>", line 4, in &lt;module&gt;</a:t>
            </a:r>
          </a:p>
          <a:p>
            <a:r>
              <a:rPr lang="en-GB" sz="1400" dirty="0">
                <a:solidFill>
                  <a:srgbClr val="C00000"/>
                </a:solidFill>
              </a:rPr>
              <a:t>    print(6 / 0)</a:t>
            </a:r>
          </a:p>
          <a:p>
            <a:r>
              <a:rPr lang="en-GB" sz="1400" dirty="0" err="1">
                <a:solidFill>
                  <a:srgbClr val="C00000"/>
                </a:solidFill>
              </a:rPr>
              <a:t>ZeroDivisionError</a:t>
            </a:r>
            <a:r>
              <a:rPr lang="en-GB" sz="1400" dirty="0">
                <a:solidFill>
                  <a:srgbClr val="C00000"/>
                </a:solidFill>
              </a:rPr>
              <a:t>: division by zero</a:t>
            </a:r>
          </a:p>
        </p:txBody>
      </p:sp>
      <p:pic>
        <p:nvPicPr>
          <p:cNvPr id="9" name="Picture 4" descr="Light bulb ideas - Free Stock Photo by Merelize on Stockvault.net">
            <a:extLst>
              <a:ext uri="{FF2B5EF4-FFF2-40B4-BE49-F238E27FC236}">
                <a16:creationId xmlns:a16="http://schemas.microsoft.com/office/drawing/2014/main" id="{6511DEDE-D331-F4C3-B396-198D53A2E0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1976" y="333989"/>
            <a:ext cx="951136" cy="979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94762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FFBCF8-7B25-8747-B3D5-1B6FA8CDA2D3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GB" altLang="en-US"/>
              <a:t>03/03/23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ED730B-2909-424A-80A0-5A1DF57858A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GB" altLang="en-US"/>
              <a:t>Error Handling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618E92-58A0-4F40-B180-97D41A937C7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70154A22-E9BD-D94E-A6BD-485A35BF7760}" type="slidenum">
              <a:rPr lang="en-GB" altLang="en-US"/>
              <a:pPr/>
              <a:t>13</a:t>
            </a:fld>
            <a:endParaRPr lang="en-GB" altLang="en-US"/>
          </a:p>
        </p:txBody>
      </p:sp>
      <p:sp>
        <p:nvSpPr>
          <p:cNvPr id="204802" name="Rectangle 2">
            <a:extLst>
              <a:ext uri="{FF2B5EF4-FFF2-40B4-BE49-F238E27FC236}">
                <a16:creationId xmlns:a16="http://schemas.microsoft.com/office/drawing/2014/main" id="{BE71E9AC-01F4-DC4D-88D2-32586B6786B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dirty="0"/>
              <a:t>Nesting Exception Blocks</a:t>
            </a:r>
          </a:p>
        </p:txBody>
      </p:sp>
      <p:sp>
        <p:nvSpPr>
          <p:cNvPr id="204803" name="Rectangle 3">
            <a:extLst>
              <a:ext uri="{FF2B5EF4-FFF2-40B4-BE49-F238E27FC236}">
                <a16:creationId xmlns:a16="http://schemas.microsoft.com/office/drawing/2014/main" id="{CF875895-CF34-7248-93A7-992FAF3359B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60512" y="1537845"/>
            <a:ext cx="8712968" cy="4800600"/>
          </a:xfrm>
        </p:spPr>
        <p:txBody>
          <a:bodyPr/>
          <a:lstStyle/>
          <a:p>
            <a:r>
              <a:rPr lang="en-GB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Can nest try: except: blocks</a:t>
            </a:r>
          </a:p>
          <a:p>
            <a:endParaRPr lang="en-GB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Inner most try-except blocks tried first</a:t>
            </a:r>
          </a:p>
          <a:p>
            <a:r>
              <a:rPr lang="en-GB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If not handled propagates outwards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E7F9E193-111B-9042-973D-645C9008EF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4848" y="2204864"/>
            <a:ext cx="3384376" cy="3015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7508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6C9811-327F-B947-A729-C9A2ED7BD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Raising An Exception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118065-A3C1-2542-9F4A-3B5CBD72BD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0" y="1440640"/>
            <a:ext cx="8913681" cy="4529138"/>
          </a:xfrm>
        </p:spPr>
        <p:txBody>
          <a:bodyPr/>
          <a:lstStyle/>
          <a:p>
            <a:r>
              <a:rPr lang="en-GB" sz="2400" dirty="0"/>
              <a:t>An error or exception is raised using the keyword raise. The syntax of this is</a:t>
            </a:r>
          </a:p>
          <a:p>
            <a:pPr lvl="2"/>
            <a:r>
              <a:rPr lang="en-GB" sz="1600" dirty="0"/>
              <a:t>raise &lt;Exception/Error type to raise&gt;()</a:t>
            </a:r>
            <a:endParaRPr lang="en-GB" sz="2400" dirty="0"/>
          </a:p>
          <a:p>
            <a:r>
              <a:rPr lang="en-GB" sz="2400" dirty="0"/>
              <a:t>For example:</a:t>
            </a:r>
          </a:p>
          <a:p>
            <a:endParaRPr lang="en-GB" sz="2400" dirty="0"/>
          </a:p>
          <a:p>
            <a:endParaRPr lang="en-GB" sz="2400" dirty="0"/>
          </a:p>
          <a:p>
            <a:pPr lvl="2"/>
            <a:endParaRPr lang="en-GB" sz="1600" dirty="0"/>
          </a:p>
          <a:p>
            <a:pPr lvl="2"/>
            <a:endParaRPr lang="en-GB" sz="1600" dirty="0"/>
          </a:p>
          <a:p>
            <a:r>
              <a:rPr lang="en-GB" sz="2400" dirty="0"/>
              <a:t>Can also use </a:t>
            </a:r>
            <a:r>
              <a:rPr lang="en-GB" sz="2400"/>
              <a:t>shorthand form</a:t>
            </a:r>
            <a:endParaRPr lang="en-GB" sz="2400" dirty="0"/>
          </a:p>
          <a:p>
            <a:pPr lvl="1"/>
            <a:r>
              <a:rPr lang="en-GB" sz="2000" b="1" dirty="0">
                <a:latin typeface="Courier" pitchFamily="2" charset="0"/>
              </a:rPr>
              <a:t>raise</a:t>
            </a:r>
            <a:r>
              <a:rPr lang="en-GB" sz="2000" dirty="0">
                <a:latin typeface="Courier" pitchFamily="2" charset="0"/>
              </a:rPr>
              <a:t> </a:t>
            </a:r>
            <a:r>
              <a:rPr lang="en-GB" sz="2000" dirty="0" err="1">
                <a:latin typeface="Courier" pitchFamily="2" charset="0"/>
              </a:rPr>
              <a:t>ValueError</a:t>
            </a:r>
            <a:endParaRPr lang="en-GB" sz="2000" dirty="0">
              <a:latin typeface="Courier" pitchFamily="2" charset="0"/>
            </a:endParaRPr>
          </a:p>
          <a:p>
            <a:r>
              <a:rPr lang="en-GB" sz="2000" dirty="0"/>
              <a:t>Can also re raise error /exception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DC749F-790F-654B-8FFB-98C2D09C515C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03/03/23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8C66C7-9E3B-9748-9C66-D909C95D7B5E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Error Handling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34619-2211-734C-9CD1-5B7A9CCB111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14</a:t>
            </a:fld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1E2E0F-4DB1-F14C-99EA-FC5681ABC2D5}"/>
              </a:ext>
            </a:extLst>
          </p:cNvPr>
          <p:cNvSpPr txBox="1"/>
          <p:nvPr/>
        </p:nvSpPr>
        <p:spPr>
          <a:xfrm>
            <a:off x="632520" y="3370174"/>
            <a:ext cx="3384375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function_bang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():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print('</a:t>
            </a:r>
            <a:r>
              <a:rPr lang="en-GB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function_bang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')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</a:t>
            </a:r>
            <a:r>
              <a:rPr lang="en-GB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raise</a:t>
            </a:r>
            <a:r>
              <a:rPr lang="en-GB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ValueError('</a:t>
            </a:r>
            <a:r>
              <a:rPr lang="en-GB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Bang!</a:t>
            </a:r>
            <a:r>
              <a:rPr lang="en-GB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')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</a:t>
            </a:r>
            <a:r>
              <a:rPr lang="en-GB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print('</a:t>
            </a:r>
            <a:r>
              <a:rPr lang="en-GB" b="1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function_bang</a:t>
            </a:r>
            <a:r>
              <a:rPr lang="en-GB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out</a:t>
            </a:r>
            <a:r>
              <a:rPr lang="en-GB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F696004-D36D-EA47-93FD-91AC4A1DDE39}"/>
              </a:ext>
            </a:extLst>
          </p:cNvPr>
          <p:cNvSpPr txBox="1"/>
          <p:nvPr/>
        </p:nvSpPr>
        <p:spPr>
          <a:xfrm>
            <a:off x="4448944" y="3785880"/>
            <a:ext cx="3384375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try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</a:t>
            </a:r>
            <a:r>
              <a:rPr lang="en-GB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function_bang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except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ValueError </a:t>
            </a:r>
            <a:r>
              <a:rPr lang="en-GB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</a:t>
            </a:r>
            <a:r>
              <a:rPr lang="en-GB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dirty="0" err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print(</a:t>
            </a:r>
            <a:r>
              <a:rPr lang="en-GB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5C6BC8E-8889-BA4F-A6DA-33CA3355D600}"/>
              </a:ext>
            </a:extLst>
          </p:cNvPr>
          <p:cNvSpPr txBox="1"/>
          <p:nvPr/>
        </p:nvSpPr>
        <p:spPr>
          <a:xfrm>
            <a:off x="7064464" y="4797152"/>
            <a:ext cx="2088232" cy="523220"/>
          </a:xfrm>
          <a:prstGeom prst="rect">
            <a:avLst/>
          </a:prstGeom>
          <a:solidFill>
            <a:srgbClr val="BEFFBE"/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GB" sz="1400" dirty="0" err="1">
                <a:solidFill>
                  <a:schemeClr val="tx1"/>
                </a:solidFill>
              </a:rPr>
              <a:t>function_bang</a:t>
            </a:r>
            <a:r>
              <a:rPr lang="en-GB" sz="1400" dirty="0">
                <a:solidFill>
                  <a:schemeClr val="tx1"/>
                </a:solidFill>
              </a:rPr>
              <a:t> in</a:t>
            </a:r>
          </a:p>
          <a:p>
            <a:r>
              <a:rPr lang="en-GB" sz="1400" dirty="0">
                <a:solidFill>
                  <a:schemeClr val="tx1"/>
                </a:solidFill>
              </a:rPr>
              <a:t>Bang!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0553290-F4C4-C846-3F02-178C26D792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3360" y="464921"/>
            <a:ext cx="948216" cy="903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2636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B58FF78-B45F-2D40-BCC0-C08DE819F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229" y="1340768"/>
            <a:ext cx="8913681" cy="4529138"/>
          </a:xfrm>
        </p:spPr>
        <p:txBody>
          <a:bodyPr/>
          <a:lstStyle/>
          <a:p>
            <a:r>
              <a:rPr lang="en-GB" altLang="en-US" sz="2400" dirty="0"/>
              <a:t>Create new exceptions by subclassing existing ones</a:t>
            </a:r>
          </a:p>
          <a:p>
            <a:pPr lvl="1"/>
            <a:r>
              <a:rPr lang="en-GB" altLang="en-US" sz="2000" dirty="0"/>
              <a:t>use </a:t>
            </a:r>
            <a:r>
              <a:rPr lang="en-GB" altLang="en-US" sz="2000" dirty="0">
                <a:latin typeface="Courier" pitchFamily="2" charset="0"/>
              </a:rPr>
              <a:t>Exception</a:t>
            </a:r>
            <a:r>
              <a:rPr lang="en-GB" altLang="en-US" sz="2000" dirty="0"/>
              <a:t> or a subclass of </a:t>
            </a:r>
            <a:r>
              <a:rPr lang="en-GB" altLang="en-US" sz="2000" dirty="0">
                <a:latin typeface="Courier" pitchFamily="2" charset="0"/>
              </a:rPr>
              <a:t>Exception</a:t>
            </a:r>
          </a:p>
          <a:p>
            <a:pPr lvl="1"/>
            <a:r>
              <a:rPr lang="en-GB" altLang="en-US" sz="2000" dirty="0"/>
              <a:t>do not use </a:t>
            </a:r>
            <a:r>
              <a:rPr lang="en-GB" altLang="en-US" sz="2000" dirty="0" err="1">
                <a:latin typeface="Courier" pitchFamily="2" charset="0"/>
              </a:rPr>
              <a:t>BaseException</a:t>
            </a:r>
            <a:endParaRPr lang="en-GB" altLang="en-US" sz="2000" dirty="0">
              <a:latin typeface="Courier" pitchFamily="2" charset="0"/>
            </a:endParaRPr>
          </a:p>
          <a:p>
            <a:r>
              <a:rPr lang="en-US" sz="2400" dirty="0"/>
              <a:t>Creates a new Exception class </a:t>
            </a:r>
          </a:p>
          <a:p>
            <a:pPr lvl="1"/>
            <a:r>
              <a:rPr lang="en-US" sz="2200" dirty="0"/>
              <a:t>could have supplied more data via </a:t>
            </a:r>
            <a:r>
              <a:rPr lang="en-US" sz="2200" dirty="0">
                <a:latin typeface="Courier" pitchFamily="2" charset="0"/>
              </a:rPr>
              <a:t>_</a:t>
            </a:r>
            <a:r>
              <a:rPr lang="en-US" sz="500" dirty="0">
                <a:latin typeface="Courier" pitchFamily="2" charset="0"/>
              </a:rPr>
              <a:t> </a:t>
            </a:r>
            <a:r>
              <a:rPr lang="en-US" sz="2200" dirty="0">
                <a:latin typeface="Courier" pitchFamily="2" charset="0"/>
              </a:rPr>
              <a:t>_</a:t>
            </a:r>
            <a:r>
              <a:rPr lang="en-US" sz="2200" dirty="0" err="1">
                <a:latin typeface="Courier" pitchFamily="2" charset="0"/>
              </a:rPr>
              <a:t>init</a:t>
            </a:r>
            <a:r>
              <a:rPr lang="en-US" sz="2200" dirty="0">
                <a:latin typeface="Courier" pitchFamily="2" charset="0"/>
              </a:rPr>
              <a:t>_</a:t>
            </a:r>
            <a:r>
              <a:rPr lang="en-US" sz="500" dirty="0">
                <a:latin typeface="Courier" pitchFamily="2" charset="0"/>
              </a:rPr>
              <a:t> </a:t>
            </a:r>
            <a:r>
              <a:rPr lang="en-US" sz="2200" dirty="0">
                <a:latin typeface="Courier" pitchFamily="2" charset="0"/>
              </a:rPr>
              <a:t>_ </a:t>
            </a:r>
            <a:r>
              <a:rPr lang="en-US" sz="2200" dirty="0"/>
              <a:t>method if required</a:t>
            </a:r>
          </a:p>
          <a:p>
            <a:pPr lvl="2"/>
            <a:endParaRPr lang="en-US" sz="1000" dirty="0"/>
          </a:p>
          <a:p>
            <a:r>
              <a:rPr lang="en-US" sz="2400" dirty="0"/>
              <a:t>Can use with method to set an age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58A1E606-943B-3B4E-B3A6-B3D53E327C8D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GB" altLang="en-US"/>
              <a:t>03/03/23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9C8ED417-393C-3D43-AD5B-AC7196FD14CA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GB" altLang="en-US"/>
              <a:t>Error Handling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AE036E2B-6DD9-B34D-8436-5D34EABAA40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C83D1406-59A4-D04F-AD4B-EAC3FDB03E50}" type="slidenum">
              <a:rPr lang="en-GB" altLang="en-US"/>
              <a:pPr/>
              <a:t>15</a:t>
            </a:fld>
            <a:endParaRPr lang="en-GB" altLang="en-US"/>
          </a:p>
        </p:txBody>
      </p:sp>
      <p:sp>
        <p:nvSpPr>
          <p:cNvPr id="209922" name="Rectangle 2">
            <a:extLst>
              <a:ext uri="{FF2B5EF4-FFF2-40B4-BE49-F238E27FC236}">
                <a16:creationId xmlns:a16="http://schemas.microsoft.com/office/drawing/2014/main" id="{C2D99FE4-3709-5347-ACAF-4558F6F53DB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dirty="0"/>
              <a:t>Defining New Exceptions / Errors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7C9527-4F32-D14A-893C-72B484B6B5D2}"/>
              </a:ext>
            </a:extLst>
          </p:cNvPr>
          <p:cNvSpPr txBox="1"/>
          <p:nvPr/>
        </p:nvSpPr>
        <p:spPr>
          <a:xfrm>
            <a:off x="2648744" y="3792414"/>
            <a:ext cx="5184576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InvalidAgeException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(Exception):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""" Valid Ages must be between 0 and 120 """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5926485-78DA-8646-836F-131082D4C15E}"/>
              </a:ext>
            </a:extLst>
          </p:cNvPr>
          <p:cNvSpPr txBox="1"/>
          <p:nvPr/>
        </p:nvSpPr>
        <p:spPr>
          <a:xfrm>
            <a:off x="2237116" y="4825860"/>
            <a:ext cx="6034227" cy="175432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 </a:t>
            </a:r>
            <a:r>
              <a:rPr lang="en-GB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set_age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(self, value):</a:t>
            </a:r>
          </a:p>
          <a:p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    print(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'In </a:t>
            </a:r>
            <a:r>
              <a:rPr lang="en-GB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set_age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method('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value, 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')'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    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 </a:t>
            </a:r>
            <a:r>
              <a:rPr lang="en-GB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isinstance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(value, int) &amp; (value &gt; 0 &amp; value &lt; 120):</a:t>
            </a:r>
          </a:p>
          <a:p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        </a:t>
            </a:r>
            <a:r>
              <a:rPr lang="en-GB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self._age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value</a:t>
            </a:r>
          </a:p>
          <a:p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    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else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        </a:t>
            </a:r>
            <a:r>
              <a:rPr lang="en-GB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raise </a:t>
            </a:r>
            <a:r>
              <a:rPr lang="en-GB" dirty="0" err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InvalidAgeException</a:t>
            </a:r>
            <a:r>
              <a:rPr lang="en-GB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0946191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70B83A-8240-6147-BB3C-4731E5B9A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40C306-97F1-C048-823F-56E72FB60B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23900" dirty="0">
                <a:solidFill>
                  <a:srgbClr val="0000FF"/>
                </a:solidFill>
              </a:rPr>
              <a:t>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ACD4E9-76D0-6F4A-BAD8-FB63C10E5BE4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03/03/23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4AD678-DDAF-AB49-BFD8-6EA8C593E19E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Error Handling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2DA270-FC9E-3F42-AD7E-E626A828284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95799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Plan </a:t>
            </a:r>
            <a:r>
              <a:rPr lang="en-GB"/>
              <a:t>for Session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Errors &amp; Exceptions</a:t>
            </a:r>
          </a:p>
          <a:p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Exception types in Python</a:t>
            </a:r>
          </a:p>
          <a:p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Exception Handling</a:t>
            </a:r>
          </a:p>
          <a:p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try-except blocks</a:t>
            </a:r>
          </a:p>
          <a:p>
            <a:pPr lvl="2"/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default Exception Handler</a:t>
            </a:r>
          </a:p>
          <a:p>
            <a:pPr lvl="2"/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else Clause</a:t>
            </a:r>
          </a:p>
          <a:p>
            <a:pPr lvl="2"/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finally block</a:t>
            </a:r>
          </a:p>
          <a:p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Raising an Exception / Error</a:t>
            </a:r>
          </a:p>
          <a:p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Defining New Exceptions / Errors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2</a:t>
            </a:fld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C50A77-6650-AB4C-8AE3-A76AD49315C3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03/03/23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EAA33B-6FBC-5A4F-A217-54FB115C8A71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Error Handling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218F720-C5FE-6A48-AC3D-F7A6E63CA1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9344" y="267460"/>
            <a:ext cx="1099840" cy="1099840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75368AFA-1047-EF42-BBE6-99EB32528A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1811" y="2708920"/>
            <a:ext cx="1211723" cy="1211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75610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8AF99B-F0D0-E048-A099-BBB52FD61B43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GB" altLang="en-US"/>
              <a:t>03/03/23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9FB6AD-4498-B542-98F2-B95D7F8F5BEA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GB" altLang="en-US"/>
              <a:t>Error Handling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0ABC3F-5F66-4B4A-B6B1-700E3FB3354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2FCF5523-CDF3-2F4A-A35F-620DF9B13AEE}" type="slidenum">
              <a:rPr lang="en-GB" altLang="en-US"/>
              <a:pPr/>
              <a:t>3</a:t>
            </a:fld>
            <a:endParaRPr lang="en-GB" altLang="en-US"/>
          </a:p>
        </p:txBody>
      </p:sp>
      <p:sp>
        <p:nvSpPr>
          <p:cNvPr id="198658" name="Rectangle 2">
            <a:extLst>
              <a:ext uri="{FF2B5EF4-FFF2-40B4-BE49-F238E27FC236}">
                <a16:creationId xmlns:a16="http://schemas.microsoft.com/office/drawing/2014/main" id="{7CB09F51-4C36-264F-86B6-A5B687006DB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Errors &amp; Exceptions </a:t>
            </a:r>
            <a:endParaRPr lang="en-GB" altLang="en-US" dirty="0"/>
          </a:p>
        </p:txBody>
      </p:sp>
      <p:sp>
        <p:nvSpPr>
          <p:cNvPr id="198659" name="Rectangle 3">
            <a:extLst>
              <a:ext uri="{FF2B5EF4-FFF2-40B4-BE49-F238E27FC236}">
                <a16:creationId xmlns:a16="http://schemas.microsoft.com/office/drawing/2014/main" id="{5BC387B9-B41A-BD44-8F1B-114A9C04046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60512" y="1676400"/>
            <a:ext cx="8812088" cy="4724400"/>
          </a:xfrm>
        </p:spPr>
        <p:txBody>
          <a:bodyPr/>
          <a:lstStyle/>
          <a:p>
            <a:r>
              <a:rPr lang="en-GB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Exceptions and Errors are objects in Python</a:t>
            </a:r>
          </a:p>
          <a:p>
            <a:pPr marL="798513" lvl="3" indent="-341313">
              <a:lnSpc>
                <a:spcPct val="125000"/>
              </a:lnSpc>
              <a:spcBef>
                <a:spcPts val="700"/>
              </a:spcBef>
              <a:buSzPct val="75000"/>
            </a:pPr>
            <a:endParaRPr lang="en-GB" alt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Can occur in a variety of situations</a:t>
            </a:r>
          </a:p>
          <a:p>
            <a:pPr lvl="1"/>
            <a:r>
              <a:rPr lang="en-GB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File does not exist</a:t>
            </a:r>
          </a:p>
          <a:p>
            <a:pPr lvl="1"/>
            <a:r>
              <a:rPr lang="en-GB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Network connection fails</a:t>
            </a:r>
          </a:p>
          <a:p>
            <a:pPr lvl="1"/>
            <a:r>
              <a:rPr lang="en-GB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Import Error at runtime</a:t>
            </a:r>
          </a:p>
          <a:p>
            <a:pPr lvl="1"/>
            <a:r>
              <a:rPr lang="en-GB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Arithmetic Error (such as divide by zero)</a:t>
            </a:r>
          </a:p>
          <a:p>
            <a:pPr lvl="1"/>
            <a:r>
              <a:rPr lang="en-GB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Module load error</a:t>
            </a:r>
          </a:p>
          <a:p>
            <a:pPr marL="742950" lvl="2" indent="-341313">
              <a:lnSpc>
                <a:spcPct val="125000"/>
              </a:lnSpc>
              <a:spcBef>
                <a:spcPts val="700"/>
              </a:spcBef>
            </a:pPr>
            <a:endParaRPr lang="en-GB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Want to be notified about these and take appropriate action</a:t>
            </a:r>
          </a:p>
        </p:txBody>
      </p:sp>
      <p:pic>
        <p:nvPicPr>
          <p:cNvPr id="7" name="Picture 4" descr="Light bulb ideas - Free Stock Photo by Merelize on Stockvault.net">
            <a:extLst>
              <a:ext uri="{FF2B5EF4-FFF2-40B4-BE49-F238E27FC236}">
                <a16:creationId xmlns:a16="http://schemas.microsoft.com/office/drawing/2014/main" id="{7AF8671C-2550-D912-58DD-CC11B1A98A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1976" y="333989"/>
            <a:ext cx="951136" cy="979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26747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0B577F-1BFB-3249-80DF-B9D475E1755A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GB" altLang="en-US"/>
              <a:t>03/03/23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78C86A-9FF0-F04B-8D07-9F76746157C5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GB" altLang="en-US"/>
              <a:t>Error Handling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392FA5-9CD0-C14E-A425-3383C831107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7BF277F7-52AB-BA49-9C91-BF2B1C2E973A}" type="slidenum">
              <a:rPr lang="en-GB" altLang="en-US"/>
              <a:pPr/>
              <a:t>4</a:t>
            </a:fld>
            <a:endParaRPr lang="en-GB" altLang="en-US"/>
          </a:p>
        </p:txBody>
      </p:sp>
      <p:sp>
        <p:nvSpPr>
          <p:cNvPr id="200706" name="Rectangle 2">
            <a:extLst>
              <a:ext uri="{FF2B5EF4-FFF2-40B4-BE49-F238E27FC236}">
                <a16:creationId xmlns:a16="http://schemas.microsoft.com/office/drawing/2014/main" id="{3F4FA76C-B606-C640-82CA-E10BA42C0F8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dirty="0"/>
              <a:t>Exceptions Types in Python</a:t>
            </a:r>
            <a:endParaRPr lang="en-US" altLang="en-US" dirty="0"/>
          </a:p>
        </p:txBody>
      </p:sp>
      <p:sp>
        <p:nvSpPr>
          <p:cNvPr id="200707" name="Rectangle 3">
            <a:extLst>
              <a:ext uri="{FF2B5EF4-FFF2-40B4-BE49-F238E27FC236}">
                <a16:creationId xmlns:a16="http://schemas.microsoft.com/office/drawing/2014/main" id="{4C1BEEF2-4EA7-F240-8DA4-4C454026A7D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15000"/>
              </a:lnSpc>
            </a:pPr>
            <a:r>
              <a:rPr lang="en-GB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Error and Exception types are classes</a:t>
            </a:r>
          </a:p>
          <a:p>
            <a:pPr lvl="1"/>
            <a:r>
              <a:rPr lang="en-GB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instantiated at runtime</a:t>
            </a:r>
          </a:p>
          <a:p>
            <a:pPr lvl="1"/>
            <a:r>
              <a:rPr lang="en-GB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creation is known as </a:t>
            </a:r>
            <a:r>
              <a:rPr lang="en-GB" altLang="en-US" sz="2000" i="1" dirty="0">
                <a:latin typeface="Arial" panose="020B0604020202020204" pitchFamily="34" charset="0"/>
                <a:cs typeface="Arial" panose="020B0604020202020204" pitchFamily="34" charset="0"/>
              </a:rPr>
              <a:t>raising</a:t>
            </a:r>
            <a:r>
              <a:rPr lang="en-GB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an error / exception</a:t>
            </a:r>
          </a:p>
          <a:p>
            <a:pPr>
              <a:lnSpc>
                <a:spcPct val="115000"/>
              </a:lnSpc>
            </a:pPr>
            <a:r>
              <a:rPr lang="en-GB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Root is the </a:t>
            </a:r>
            <a:r>
              <a:rPr lang="en-GB" altLang="en-US" sz="2400" dirty="0" err="1">
                <a:latin typeface="Courier" pitchFamily="2" charset="0"/>
              </a:rPr>
              <a:t>BaseException</a:t>
            </a:r>
            <a:r>
              <a:rPr lang="en-GB" altLang="en-US" sz="2400" dirty="0">
                <a:latin typeface="Courier New" panose="02070309020205020404" pitchFamily="49" charset="0"/>
              </a:rPr>
              <a:t> </a:t>
            </a:r>
            <a:r>
              <a:rPr lang="en-GB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class</a:t>
            </a:r>
          </a:p>
          <a:p>
            <a:pPr>
              <a:lnSpc>
                <a:spcPct val="115000"/>
              </a:lnSpc>
            </a:pPr>
            <a:r>
              <a:rPr lang="en-GB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But all errors and exception extend </a:t>
            </a:r>
            <a:r>
              <a:rPr lang="en-GB" altLang="en-US" sz="2400" dirty="0">
                <a:latin typeface="Courier" pitchFamily="2" charset="0"/>
              </a:rPr>
              <a:t>Exception</a:t>
            </a:r>
          </a:p>
          <a:p>
            <a:pPr>
              <a:lnSpc>
                <a:spcPct val="115000"/>
              </a:lnSpc>
            </a:pPr>
            <a:r>
              <a:rPr lang="en-GB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No distinction in Python between errors &amp; exceptions</a:t>
            </a:r>
          </a:p>
          <a:p>
            <a:pPr>
              <a:lnSpc>
                <a:spcPct val="115000"/>
              </a:lnSpc>
            </a:pPr>
            <a:r>
              <a:rPr lang="en-GB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Several subclasses of Exception</a:t>
            </a:r>
          </a:p>
          <a:p>
            <a:pPr lvl="1">
              <a:lnSpc>
                <a:spcPct val="105000"/>
              </a:lnSpc>
            </a:pPr>
            <a:r>
              <a:rPr lang="en-GB" altLang="en-US" dirty="0" err="1">
                <a:latin typeface="Courier" pitchFamily="2" charset="0"/>
              </a:rPr>
              <a:t>ArithmeticException</a:t>
            </a:r>
            <a:r>
              <a:rPr lang="en-GB" altLang="en-US" sz="2000" dirty="0"/>
              <a:t> </a:t>
            </a:r>
            <a:r>
              <a:rPr lang="en-GB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- numeric errors</a:t>
            </a:r>
          </a:p>
          <a:p>
            <a:pPr lvl="1">
              <a:lnSpc>
                <a:spcPct val="105000"/>
              </a:lnSpc>
            </a:pPr>
            <a:r>
              <a:rPr lang="en-GB" altLang="en-US" dirty="0" err="1">
                <a:latin typeface="Courier" pitchFamily="2" charset="0"/>
              </a:rPr>
              <a:t>SyntaxError</a:t>
            </a:r>
            <a:r>
              <a:rPr lang="en-GB" altLang="en-US" sz="2000" dirty="0"/>
              <a:t> </a:t>
            </a:r>
            <a:r>
              <a:rPr lang="en-GB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– raised when parser encounters syntax issue</a:t>
            </a:r>
            <a:endParaRPr lang="en-GB" alt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05000"/>
              </a:lnSpc>
            </a:pPr>
            <a:r>
              <a:rPr lang="en-GB" altLang="en-US" dirty="0" err="1">
                <a:latin typeface="Courier" pitchFamily="2" charset="0"/>
              </a:rPr>
              <a:t>RuntimeError</a:t>
            </a:r>
            <a:r>
              <a:rPr lang="en-GB" altLang="en-US" sz="2000" dirty="0"/>
              <a:t> </a:t>
            </a:r>
            <a:r>
              <a:rPr lang="en-GB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– problem encountered at runtime</a:t>
            </a:r>
            <a:endParaRPr lang="en-GB" alt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04294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ED7B1269-3ACE-714B-9097-172E9EAEFFDD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GB" altLang="en-US"/>
              <a:t>03/03/23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2A511A62-F266-1D49-9CBF-3EB48C647CB5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GB" altLang="en-US"/>
              <a:t>Error Handling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0A52BCD9-FAE2-1A4D-A751-74A1CBC21C9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B4108D9-8C6B-0242-95A8-DA7A34C98D0C}" type="slidenum">
              <a:rPr lang="en-GB" altLang="en-US"/>
              <a:pPr/>
              <a:t>5</a:t>
            </a:fld>
            <a:endParaRPr lang="en-GB" altLang="en-US"/>
          </a:p>
        </p:txBody>
      </p:sp>
      <p:sp>
        <p:nvSpPr>
          <p:cNvPr id="201732" name="Rectangle 4">
            <a:extLst>
              <a:ext uri="{FF2B5EF4-FFF2-40B4-BE49-F238E27FC236}">
                <a16:creationId xmlns:a16="http://schemas.microsoft.com/office/drawing/2014/main" id="{16597AC3-0502-D94E-B5EF-C64FAA3C4FA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28229" y="188640"/>
            <a:ext cx="8382000" cy="1143000"/>
          </a:xfrm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r>
              <a:rPr lang="en-GB" altLang="en-US" dirty="0"/>
              <a:t>Part of the Exception Hierarchy</a:t>
            </a:r>
          </a:p>
        </p:txBody>
      </p:sp>
      <p:pic>
        <p:nvPicPr>
          <p:cNvPr id="6147" name="Picture 3">
            <a:extLst>
              <a:ext uri="{FF2B5EF4-FFF2-40B4-BE49-F238E27FC236}">
                <a16:creationId xmlns:a16="http://schemas.microsoft.com/office/drawing/2014/main" id="{B4613391-CE5C-FB48-8AFB-C4A37B91F4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945" y="1490737"/>
            <a:ext cx="6048110" cy="5367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87046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C773C0-C54B-1746-82FA-3325B991AF73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GB" altLang="en-US"/>
              <a:t>03/03/23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F57E11-4C42-5441-8E64-B6D7D0BD54DA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GB" altLang="en-US"/>
              <a:t>Error Handling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21D7AE-BF9C-7943-B3C8-48FFA19BE97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4B5EE400-E316-F844-BC23-9FAD663831A9}" type="slidenum">
              <a:rPr lang="en-GB" altLang="en-US"/>
              <a:pPr/>
              <a:t>6</a:t>
            </a:fld>
            <a:endParaRPr lang="en-GB" altLang="en-US"/>
          </a:p>
        </p:txBody>
      </p:sp>
      <p:sp>
        <p:nvSpPr>
          <p:cNvPr id="202754" name="Rectangle 2">
            <a:extLst>
              <a:ext uri="{FF2B5EF4-FFF2-40B4-BE49-F238E27FC236}">
                <a16:creationId xmlns:a16="http://schemas.microsoft.com/office/drawing/2014/main" id="{328697EF-1429-8842-BDF1-92D1B1964F2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Exception Handling</a:t>
            </a:r>
          </a:p>
        </p:txBody>
      </p:sp>
      <p:sp>
        <p:nvSpPr>
          <p:cNvPr id="202755" name="Rectangle 3">
            <a:extLst>
              <a:ext uri="{FF2B5EF4-FFF2-40B4-BE49-F238E27FC236}">
                <a16:creationId xmlns:a16="http://schemas.microsoft.com/office/drawing/2014/main" id="{C282325B-71FB-7842-A5A5-5FDC415DBCD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32520" y="1600200"/>
            <a:ext cx="8435280" cy="4800600"/>
          </a:xfrm>
        </p:spPr>
        <p:txBody>
          <a:bodyPr/>
          <a:lstStyle/>
          <a:p>
            <a:r>
              <a:rPr lang="en-GB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Based on C++ / similar to Java</a:t>
            </a:r>
          </a:p>
          <a:p>
            <a:r>
              <a:rPr lang="en-GB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Exception </a:t>
            </a:r>
            <a:r>
              <a:rPr lang="en-GB" altLang="en-US" sz="2400" i="1" dirty="0">
                <a:latin typeface="Arial" panose="020B0604020202020204" pitchFamily="34" charset="0"/>
                <a:cs typeface="Arial" panose="020B0604020202020204" pitchFamily="34" charset="0"/>
              </a:rPr>
              <a:t>raised</a:t>
            </a:r>
            <a:r>
              <a:rPr lang="en-GB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by instantiating an exception class</a:t>
            </a:r>
          </a:p>
          <a:p>
            <a:r>
              <a:rPr lang="en-GB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Then </a:t>
            </a:r>
            <a:r>
              <a:rPr lang="en-GB" altLang="en-US" sz="2400" i="1" dirty="0">
                <a:latin typeface="Arial" panose="020B0604020202020204" pitchFamily="34" charset="0"/>
                <a:cs typeface="Arial" panose="020B0604020202020204" pitchFamily="34" charset="0"/>
              </a:rPr>
              <a:t>thrown</a:t>
            </a:r>
            <a:r>
              <a:rPr lang="en-GB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from where it is generated</a:t>
            </a:r>
          </a:p>
          <a:p>
            <a:r>
              <a:rPr lang="en-GB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And </a:t>
            </a:r>
            <a:r>
              <a:rPr lang="en-GB" altLang="en-US" sz="2400" i="1" dirty="0">
                <a:latin typeface="Arial" panose="020B0604020202020204" pitchFamily="34" charset="0"/>
                <a:cs typeface="Arial" panose="020B0604020202020204" pitchFamily="34" charset="0"/>
              </a:rPr>
              <a:t>caught</a:t>
            </a:r>
            <a:r>
              <a:rPr lang="en-GB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where it is handled</a:t>
            </a:r>
          </a:p>
          <a:p>
            <a:r>
              <a:rPr lang="en-GB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Exception handling blocks manage how exceptions handled</a:t>
            </a:r>
          </a:p>
          <a:p>
            <a:pPr marL="742950" lvl="2" indent="-341313">
              <a:lnSpc>
                <a:spcPct val="125000"/>
              </a:lnSpc>
              <a:spcBef>
                <a:spcPts val="700"/>
              </a:spcBef>
            </a:pPr>
            <a:r>
              <a:rPr lang="en-GB" altLang="en-US" dirty="0">
                <a:latin typeface="Courier" pitchFamily="2" charset="0"/>
                <a:cs typeface="Arial" panose="020B0604020202020204" pitchFamily="34" charset="0"/>
              </a:rPr>
              <a:t>try: except: else: finally: </a:t>
            </a:r>
            <a:r>
              <a:rPr lang="en-GB" altLang="en-US" dirty="0">
                <a:latin typeface="Arial" panose="020B0604020202020204" pitchFamily="34" charset="0"/>
                <a:cs typeface="Arial" panose="020B0604020202020204" pitchFamily="34" charset="0"/>
              </a:rPr>
              <a:t>blocks</a:t>
            </a:r>
          </a:p>
          <a:p>
            <a:pPr marL="742950" lvl="2" indent="-341313">
              <a:lnSpc>
                <a:spcPct val="125000"/>
              </a:lnSpc>
              <a:spcBef>
                <a:spcPts val="700"/>
              </a:spcBef>
            </a:pPr>
            <a:r>
              <a:rPr lang="en-GB" altLang="en-US" dirty="0">
                <a:latin typeface="Courier" pitchFamily="2" charset="0"/>
                <a:cs typeface="Arial" panose="020B0604020202020204" pitchFamily="34" charset="0"/>
              </a:rPr>
              <a:t>raise</a:t>
            </a:r>
            <a:r>
              <a:rPr lang="en-GB" altLang="en-US" dirty="0">
                <a:latin typeface="Arial" panose="020B0604020202020204" pitchFamily="34" charset="0"/>
                <a:cs typeface="Arial" panose="020B0604020202020204" pitchFamily="34" charset="0"/>
              </a:rPr>
              <a:t> statement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4202223-937C-9A1F-6D05-E43D856F24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3360" y="464921"/>
            <a:ext cx="948216" cy="903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5127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FA7772-5084-FF4C-8364-BD3471972A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Exception Handling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DCF330-6376-8A4B-AD7B-CE408C8EF9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0" y="1600200"/>
            <a:ext cx="9066212" cy="4529138"/>
          </a:xfrm>
        </p:spPr>
        <p:txBody>
          <a:bodyPr/>
          <a:lstStyle/>
          <a:p>
            <a:r>
              <a:rPr lang="en-GB" sz="2400" dirty="0" err="1">
                <a:latin typeface="Courier" pitchFamily="2" charset="0"/>
              </a:rPr>
              <a:t>run_calculation</a:t>
            </a:r>
            <a:r>
              <a:rPr lang="en-US" sz="2400" dirty="0">
                <a:latin typeface="Courier" pitchFamily="2" charset="0"/>
              </a:rPr>
              <a:t> </a:t>
            </a:r>
            <a:r>
              <a:rPr lang="en-US" sz="2400" dirty="0"/>
              <a:t>function can raise the </a:t>
            </a:r>
            <a:r>
              <a:rPr lang="en-US" sz="2400" dirty="0" err="1">
                <a:latin typeface="Courier" pitchFamily="2" charset="0"/>
              </a:rPr>
              <a:t>ZeroDivisionError</a:t>
            </a:r>
            <a:endParaRPr lang="en-US" sz="2400" dirty="0">
              <a:latin typeface="Courier" pitchFamily="2" charset="0"/>
            </a:endParaRPr>
          </a:p>
          <a:p>
            <a:pPr lvl="1"/>
            <a:endParaRPr lang="en-US" dirty="0"/>
          </a:p>
          <a:p>
            <a:pPr lvl="2"/>
            <a:endParaRPr lang="en-US" sz="1600" dirty="0"/>
          </a:p>
          <a:p>
            <a:pPr lvl="2"/>
            <a:endParaRPr lang="en-US" sz="1600" dirty="0"/>
          </a:p>
          <a:p>
            <a:r>
              <a:rPr lang="en-US" sz="2400" dirty="0"/>
              <a:t>Enters </a:t>
            </a:r>
            <a:r>
              <a:rPr lang="en-US" sz="2400" dirty="0">
                <a:latin typeface="Courier" pitchFamily="2" charset="0"/>
              </a:rPr>
              <a:t>try</a:t>
            </a:r>
            <a:r>
              <a:rPr lang="en-US" sz="2400" dirty="0"/>
              <a:t> block</a:t>
            </a:r>
          </a:p>
          <a:p>
            <a:r>
              <a:rPr lang="en-US" sz="2400" dirty="0"/>
              <a:t>If all ok runs </a:t>
            </a:r>
            <a:r>
              <a:rPr lang="en-US" sz="2400" dirty="0" err="1">
                <a:latin typeface="Courier" pitchFamily="2" charset="0"/>
              </a:rPr>
              <a:t>runcalc</a:t>
            </a:r>
            <a:r>
              <a:rPr lang="en-US" sz="2400" dirty="0"/>
              <a:t> and jumps to line after </a:t>
            </a:r>
            <a:r>
              <a:rPr lang="en-US" sz="2400" dirty="0">
                <a:latin typeface="Courier" pitchFamily="2" charset="0"/>
              </a:rPr>
              <a:t>print</a:t>
            </a:r>
          </a:p>
          <a:p>
            <a:r>
              <a:rPr lang="en-US" sz="2400" dirty="0"/>
              <a:t>If </a:t>
            </a:r>
            <a:r>
              <a:rPr lang="en-US" sz="2400" dirty="0" err="1">
                <a:latin typeface="Courier" pitchFamily="2" charset="0"/>
              </a:rPr>
              <a:t>runcalc</a:t>
            </a:r>
            <a:r>
              <a:rPr lang="en-US" sz="2400" dirty="0"/>
              <a:t> raises exception, </a:t>
            </a:r>
          </a:p>
          <a:p>
            <a:pPr lvl="1"/>
            <a:r>
              <a:rPr lang="en-US" sz="2000" dirty="0"/>
              <a:t>jump to </a:t>
            </a:r>
            <a:r>
              <a:rPr lang="en-US" sz="2000" dirty="0">
                <a:latin typeface="Courier" pitchFamily="2" charset="0"/>
              </a:rPr>
              <a:t>except</a:t>
            </a:r>
            <a:r>
              <a:rPr lang="en-US" sz="2000" dirty="0"/>
              <a:t> clause and </a:t>
            </a:r>
          </a:p>
          <a:p>
            <a:pPr lvl="1"/>
            <a:r>
              <a:rPr lang="en-US" sz="2000" dirty="0"/>
              <a:t>check to see if exception is a </a:t>
            </a:r>
            <a:r>
              <a:rPr lang="en-US" sz="2000" dirty="0" err="1">
                <a:latin typeface="Courier" pitchFamily="2" charset="0"/>
              </a:rPr>
              <a:t>ZeroDivisionError</a:t>
            </a:r>
            <a:r>
              <a:rPr lang="en-US" sz="2000" dirty="0"/>
              <a:t> (or subclass) </a:t>
            </a:r>
          </a:p>
          <a:p>
            <a:pPr lvl="1"/>
            <a:r>
              <a:rPr lang="en-US" sz="2000" dirty="0"/>
              <a:t>if it is run </a:t>
            </a:r>
            <a:r>
              <a:rPr lang="en-US" sz="2000" dirty="0">
                <a:latin typeface="Courier" pitchFamily="2" charset="0"/>
              </a:rPr>
              <a:t>print</a:t>
            </a:r>
            <a:r>
              <a:rPr lang="en-US" sz="2000" dirty="0"/>
              <a:t> statement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1B0342-AA4F-D340-8B66-45A632F35A18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03/03/23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D35224-8754-5D49-AAC9-B0682E142F17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Error Handling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ADB7FA-3FE7-5649-8C2D-99664DD50D5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7</a:t>
            </a:fld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311F6F-0535-9547-8A60-C2F86ACF096B}"/>
              </a:ext>
            </a:extLst>
          </p:cNvPr>
          <p:cNvSpPr txBox="1"/>
          <p:nvPr/>
        </p:nvSpPr>
        <p:spPr>
          <a:xfrm>
            <a:off x="2737909" y="2564904"/>
            <a:ext cx="3634614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try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</a:t>
            </a:r>
            <a:r>
              <a:rPr lang="en-GB" dirty="0" err="1">
                <a:solidFill>
                  <a:schemeClr val="tx1"/>
                </a:solidFill>
              </a:rPr>
              <a:t>run_calculation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(6)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except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ZeroDivisionError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print('oops')</a:t>
            </a:r>
          </a:p>
        </p:txBody>
      </p:sp>
    </p:spTree>
    <p:extLst>
      <p:ext uri="{BB962C8B-B14F-4D97-AF65-F5344CB8AC3E}">
        <p14:creationId xmlns:p14="http://schemas.microsoft.com/office/powerpoint/2010/main" val="2115686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0CAF7-958C-804A-87E0-B56C3E68F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Handling Multiple Exceptions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7CFABC-43CE-E647-B6A1-59A79D90FB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What if </a:t>
            </a:r>
            <a:r>
              <a:rPr lang="en-US" sz="2400" dirty="0" err="1">
                <a:latin typeface="Courier" pitchFamily="2" charset="0"/>
              </a:rPr>
              <a:t>run_calculation</a:t>
            </a:r>
            <a:r>
              <a:rPr lang="en-US" sz="2400" dirty="0"/>
              <a:t> can raise several different types of </a:t>
            </a:r>
            <a:br>
              <a:rPr lang="en-US" sz="2400" dirty="0"/>
            </a:br>
            <a:r>
              <a:rPr lang="en-US" sz="2400" dirty="0"/>
              <a:t>error or </a:t>
            </a:r>
            <a:br>
              <a:rPr lang="en-US" sz="2400" dirty="0"/>
            </a:br>
            <a:r>
              <a:rPr lang="en-US" sz="2400" dirty="0"/>
              <a:t>exception</a:t>
            </a:r>
          </a:p>
          <a:p>
            <a:pPr marL="914400" lvl="2" indent="0">
              <a:buNone/>
            </a:pPr>
            <a:endParaRPr lang="en-US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If error / exception is raised, then </a:t>
            </a:r>
          </a:p>
          <a:p>
            <a:pPr lvl="1"/>
            <a:r>
              <a:rPr lang="en-US" sz="2000" dirty="0"/>
              <a:t>check for each type in turn starting with the first </a:t>
            </a:r>
            <a:r>
              <a:rPr lang="en-US" sz="2000" dirty="0">
                <a:latin typeface="Courier" pitchFamily="2" charset="0"/>
              </a:rPr>
              <a:t>except</a:t>
            </a:r>
          </a:p>
          <a:p>
            <a:pPr lvl="2"/>
            <a:r>
              <a:rPr lang="en-US" sz="1600" dirty="0"/>
              <a:t>also checks for subclasses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908C9F-05DE-8C4F-937D-9A5DA7222C37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03/03/23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0D6D4D-DD9F-7C4D-8A66-9A8C0490466F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Error Handling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DC44E1-2C9D-2242-BD38-5B3294DEF88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8</a:t>
            </a:fld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487F06-4D0A-0646-AA66-416869B60826}"/>
              </a:ext>
            </a:extLst>
          </p:cNvPr>
          <p:cNvSpPr txBox="1"/>
          <p:nvPr/>
        </p:nvSpPr>
        <p:spPr>
          <a:xfrm>
            <a:off x="3010431" y="2132856"/>
            <a:ext cx="3670762" cy="286232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try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</a:t>
            </a:r>
            <a:r>
              <a:rPr lang="en-GB" dirty="0" err="1">
                <a:solidFill>
                  <a:schemeClr val="tx1"/>
                </a:solidFill>
              </a:rPr>
              <a:t>run_calculation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(6) 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except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b="1" dirty="0" err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ZeroDivisionError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print('oops’)</a:t>
            </a:r>
          </a:p>
          <a:p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except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b="1" dirty="0" err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IndexError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print('</a:t>
            </a:r>
            <a:r>
              <a:rPr lang="en-GB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arrgh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')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except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b="1" dirty="0" err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FileNotFoundError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print('huh!')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except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Exception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print('Duh!’)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C11D6E5-2391-9614-BE24-521AD69A84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3360" y="464921"/>
            <a:ext cx="948216" cy="903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2973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717444-784B-E248-A72E-3566034E4C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Accessing the Exception object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845A09-7830-4F4F-B5FA-DC9384DBDD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3649" y="1378243"/>
            <a:ext cx="8913681" cy="4529138"/>
          </a:xfrm>
        </p:spPr>
        <p:txBody>
          <a:bodyPr/>
          <a:lstStyle/>
          <a:p>
            <a:r>
              <a:rPr lang="en-GB" sz="2400" dirty="0"/>
              <a:t>Possible to access exception object being caught</a:t>
            </a:r>
          </a:p>
          <a:p>
            <a:endParaRPr lang="en-GB" sz="2400" dirty="0"/>
          </a:p>
          <a:p>
            <a:pPr lvl="1"/>
            <a:endParaRPr lang="en-GB" sz="2000" dirty="0"/>
          </a:p>
          <a:p>
            <a:pPr lvl="2"/>
            <a:endParaRPr lang="en-GB" sz="1600" dirty="0"/>
          </a:p>
          <a:p>
            <a:r>
              <a:rPr lang="en-GB" sz="2400" dirty="0"/>
              <a:t>If multiple except clauses </a:t>
            </a:r>
          </a:p>
          <a:p>
            <a:pPr lvl="1"/>
            <a:r>
              <a:rPr lang="en-GB" sz="2000" dirty="0"/>
              <a:t>can choose to access exception object or not 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483F9C-61DB-6C42-924C-9276BB6A62F0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03/03/23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D1EC45-DA8C-2447-92EA-06B1F4FAADA3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Error Handling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F4ECF5-A95C-0349-9091-441F5E70438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9</a:t>
            </a:fld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AABD7C-3D40-784B-BE8B-E080C860106B}"/>
              </a:ext>
            </a:extLst>
          </p:cNvPr>
          <p:cNvSpPr txBox="1"/>
          <p:nvPr/>
        </p:nvSpPr>
        <p:spPr>
          <a:xfrm>
            <a:off x="1583069" y="1821471"/>
            <a:ext cx="4409645" cy="147732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try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</a:t>
            </a:r>
            <a:r>
              <a:rPr lang="en-GB" dirty="0" err="1">
                <a:solidFill>
                  <a:schemeClr val="tx1"/>
                </a:solidFill>
              </a:rPr>
              <a:t>run_calculation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(6)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except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ZeroDivisionError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</a:t>
            </a:r>
            <a:r>
              <a:rPr lang="en-GB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exp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print(exp)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print('oops')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C38C07-9099-5847-A76D-C206222313EB}"/>
              </a:ext>
            </a:extLst>
          </p:cNvPr>
          <p:cNvSpPr txBox="1"/>
          <p:nvPr/>
        </p:nvSpPr>
        <p:spPr>
          <a:xfrm>
            <a:off x="5601072" y="2978478"/>
            <a:ext cx="1783044" cy="523220"/>
          </a:xfrm>
          <a:prstGeom prst="rect">
            <a:avLst/>
          </a:prstGeom>
          <a:solidFill>
            <a:srgbClr val="BEFFBE"/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division by zero</a:t>
            </a:r>
          </a:p>
          <a:p>
            <a:r>
              <a:rPr lang="en-GB" sz="1400" dirty="0">
                <a:solidFill>
                  <a:schemeClr val="tx1"/>
                </a:solidFill>
              </a:rPr>
              <a:t>oops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F77274-0028-AC4E-A614-F128195B885C}"/>
              </a:ext>
            </a:extLst>
          </p:cNvPr>
          <p:cNvSpPr txBox="1"/>
          <p:nvPr/>
        </p:nvSpPr>
        <p:spPr>
          <a:xfrm>
            <a:off x="2360712" y="4202484"/>
            <a:ext cx="4302363" cy="25545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try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b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</a:t>
            </a:r>
            <a:r>
              <a:rPr lang="en-GB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run_calculation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(6)</a:t>
            </a:r>
            <a:b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except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ZeroDivisionError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6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</a:t>
            </a:r>
            <a:r>
              <a:rPr lang="en-GB" sz="16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exp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b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print(exp)</a:t>
            </a:r>
            <a:b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print('</a:t>
            </a:r>
            <a:r>
              <a:rPr lang="en-GB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oops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')</a:t>
            </a:r>
            <a:b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except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FileNotFoundError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b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print('</a:t>
            </a:r>
            <a:r>
              <a:rPr lang="en-GB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huh!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')</a:t>
            </a:r>
            <a:b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except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Exception </a:t>
            </a:r>
            <a:r>
              <a:rPr lang="en-GB" sz="16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</a:t>
            </a:r>
            <a:r>
              <a:rPr lang="en-GB" sz="16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exception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b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print(exception)</a:t>
            </a:r>
            <a:b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print('</a:t>
            </a:r>
            <a:r>
              <a:rPr lang="en-GB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Duh!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')</a:t>
            </a:r>
          </a:p>
        </p:txBody>
      </p:sp>
    </p:spTree>
    <p:extLst>
      <p:ext uri="{BB962C8B-B14F-4D97-AF65-F5344CB8AC3E}">
        <p14:creationId xmlns:p14="http://schemas.microsoft.com/office/powerpoint/2010/main" val="3142122201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Garamond"/>
        <a:ea typeface="Arial Unicode MS"/>
        <a:cs typeface="Arial Unicode MS"/>
      </a:majorFont>
      <a:minorFont>
        <a:latin typeface="Verdana"/>
        <a:ea typeface="Arial Unicode MS"/>
        <a:cs typeface="Arial Unicode M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Arial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ea typeface="Arial Unicode MS" pitchFamily="34" charset="-128"/>
            <a:cs typeface="Arial Unicode MS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Arial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ea typeface="Arial Unicode MS" pitchFamily="34" charset="-128"/>
            <a:cs typeface="Arial Unicode MS" pitchFamily="34" charset="-128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Garamond"/>
        <a:ea typeface="Arial Unicode MS"/>
        <a:cs typeface="Arial Unicode MS"/>
      </a:majorFont>
      <a:minorFont>
        <a:latin typeface="Verdana"/>
        <a:ea typeface="Arial Unicode MS"/>
        <a:cs typeface="Arial Unicode M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Arial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ea typeface="Arial Unicode MS" pitchFamily="34" charset="-128"/>
            <a:cs typeface="Arial Unicode MS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Arial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ea typeface="Arial Unicode MS" pitchFamily="34" charset="-128"/>
            <a:cs typeface="Arial Unicode MS" pitchFamily="34" charset="-128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9AD74F87043FE4BBEC8356891FA714D" ma:contentTypeVersion="18" ma:contentTypeDescription="Create a new document." ma:contentTypeScope="" ma:versionID="0c9bc5073caab55cb2503ba2aa9cde78">
  <xsd:schema xmlns:xsd="http://www.w3.org/2001/XMLSchema" xmlns:xs="http://www.w3.org/2001/XMLSchema" xmlns:p="http://schemas.microsoft.com/office/2006/metadata/properties" xmlns:ns2="9fb8aed9-18ea-4990-b6df-e8f930c0c77e" xmlns:ns3="e3a1f265-f3cd-47b6-9d44-dc00e5335d51" targetNamespace="http://schemas.microsoft.com/office/2006/metadata/properties" ma:root="true" ma:fieldsID="ea388e15b1f598d13bb8617f56dd33c9" ns2:_="" ns3:_="">
    <xsd:import namespace="9fb8aed9-18ea-4990-b6df-e8f930c0c77e"/>
    <xsd:import namespace="e3a1f265-f3cd-47b6-9d44-dc00e5335d5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fb8aed9-18ea-4990-b6df-e8f930c0c77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37d1192a-2871-4298-a001-842a7ff492d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3a1f265-f3cd-47b6-9d44-dc00e5335d51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f539b099-8b9a-46f9-85e8-c3c34681703d}" ma:internalName="TaxCatchAll" ma:showField="CatchAllData" ma:web="e3a1f265-f3cd-47b6-9d44-dc00e5335d5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4B9E87E-31C4-430D-B931-B83395D60EC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BE45BA4-F44F-44FC-9249-5A031A747D7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fb8aed9-18ea-4990-b6df-e8f930c0c77e"/>
    <ds:schemaRef ds:uri="e3a1f265-f3cd-47b6-9d44-dc00e5335d5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949</TotalTime>
  <Words>1109</Words>
  <Application>Microsoft Macintosh PowerPoint</Application>
  <PresentationFormat>A4 Paper (210x297 mm)</PresentationFormat>
  <Paragraphs>207</Paragraphs>
  <Slides>16</Slides>
  <Notes>4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0</vt:i4>
      </vt:variant>
      <vt:variant>
        <vt:lpstr>Slide Titles</vt:lpstr>
      </vt:variant>
      <vt:variant>
        <vt:i4>16</vt:i4>
      </vt:variant>
    </vt:vector>
  </HeadingPairs>
  <TitlesOfParts>
    <vt:vector size="25" baseType="lpstr">
      <vt:lpstr>Arial</vt:lpstr>
      <vt:lpstr>Courier</vt:lpstr>
      <vt:lpstr>Courier New</vt:lpstr>
      <vt:lpstr>Garamond</vt:lpstr>
      <vt:lpstr>Times New Roman</vt:lpstr>
      <vt:lpstr>Verdana</vt:lpstr>
      <vt:lpstr>Wingdings</vt:lpstr>
      <vt:lpstr>Default Design</vt:lpstr>
      <vt:lpstr>1_Default Design</vt:lpstr>
      <vt:lpstr>Error &amp; Exception Handling</vt:lpstr>
      <vt:lpstr>Plan for Session</vt:lpstr>
      <vt:lpstr>Errors &amp; Exceptions </vt:lpstr>
      <vt:lpstr>Exceptions Types in Python</vt:lpstr>
      <vt:lpstr>Part of the Exception Hierarchy</vt:lpstr>
      <vt:lpstr>Exception Handling</vt:lpstr>
      <vt:lpstr>Exception Handling Example</vt:lpstr>
      <vt:lpstr>Handling Multiple Exceptions</vt:lpstr>
      <vt:lpstr>Accessing the Exception object</vt:lpstr>
      <vt:lpstr>Else Clause</vt:lpstr>
      <vt:lpstr>Finally Clause</vt:lpstr>
      <vt:lpstr>Getting a Traceback</vt:lpstr>
      <vt:lpstr>Nesting Exception Blocks</vt:lpstr>
      <vt:lpstr>Raising An Exception</vt:lpstr>
      <vt:lpstr>Defining New Exceptions / Errors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jh</dc:creator>
  <cp:lastModifiedBy>Kevin Cunningham</cp:lastModifiedBy>
  <cp:revision>129</cp:revision>
  <cp:lastPrinted>2023-08-04T08:43:23Z</cp:lastPrinted>
  <dcterms:modified xsi:type="dcterms:W3CDTF">2026-01-28T11:15:02Z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3e846ac8-2f35-49ff-a0d4-7a2bca5159e6_Enabled">
    <vt:lpwstr>true</vt:lpwstr>
  </property>
  <property fmtid="{D5CDD505-2E9C-101B-9397-08002B2CF9AE}" pid="3" name="MSIP_Label_3e846ac8-2f35-49ff-a0d4-7a2bca5159e6_SetDate">
    <vt:lpwstr>2026-01-28T11:15:02Z</vt:lpwstr>
  </property>
  <property fmtid="{D5CDD505-2E9C-101B-9397-08002B2CF9AE}" pid="4" name="MSIP_Label_3e846ac8-2f35-49ff-a0d4-7a2bca5159e6_Method">
    <vt:lpwstr>Standard</vt:lpwstr>
  </property>
  <property fmtid="{D5CDD505-2E9C-101B-9397-08002B2CF9AE}" pid="5" name="MSIP_Label_3e846ac8-2f35-49ff-a0d4-7a2bca5159e6_Name">
    <vt:lpwstr>Public</vt:lpwstr>
  </property>
  <property fmtid="{D5CDD505-2E9C-101B-9397-08002B2CF9AE}" pid="6" name="MSIP_Label_3e846ac8-2f35-49ff-a0d4-7a2bca5159e6_SiteId">
    <vt:lpwstr>c833c1d6-dac1-4651-a837-b02f69588349</vt:lpwstr>
  </property>
  <property fmtid="{D5CDD505-2E9C-101B-9397-08002B2CF9AE}" pid="7" name="MSIP_Label_3e846ac8-2f35-49ff-a0d4-7a2bca5159e6_ActionId">
    <vt:lpwstr>0ad6f0d7-4907-46b9-bcb0-b9eb05674cd2</vt:lpwstr>
  </property>
  <property fmtid="{D5CDD505-2E9C-101B-9397-08002B2CF9AE}" pid="8" name="MSIP_Label_3e846ac8-2f35-49ff-a0d4-7a2bca5159e6_ContentBits">
    <vt:lpwstr>0</vt:lpwstr>
  </property>
  <property fmtid="{D5CDD505-2E9C-101B-9397-08002B2CF9AE}" pid="9" name="MSIP_Label_3e846ac8-2f35-49ff-a0d4-7a2bca5159e6_Tag">
    <vt:lpwstr>50, 3, 0, 1</vt:lpwstr>
  </property>
</Properties>
</file>